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69" r:id="rId2"/>
    <p:sldId id="1367" r:id="rId3"/>
    <p:sldId id="1369" r:id="rId4"/>
    <p:sldId id="1371" r:id="rId5"/>
    <p:sldId id="1368" r:id="rId6"/>
    <p:sldId id="1283" r:id="rId7"/>
    <p:sldId id="1285" r:id="rId8"/>
    <p:sldId id="1431" r:id="rId9"/>
    <p:sldId id="1432" r:id="rId10"/>
    <p:sldId id="1433" r:id="rId11"/>
    <p:sldId id="1434" r:id="rId12"/>
    <p:sldId id="1372" r:id="rId13"/>
    <p:sldId id="1373" r:id="rId14"/>
    <p:sldId id="1374" r:id="rId15"/>
    <p:sldId id="1430" r:id="rId16"/>
    <p:sldId id="1435" r:id="rId17"/>
    <p:sldId id="1375" r:id="rId18"/>
    <p:sldId id="1377" r:id="rId19"/>
    <p:sldId id="1436" r:id="rId20"/>
    <p:sldId id="1437" r:id="rId21"/>
    <p:sldId id="1438" r:id="rId22"/>
    <p:sldId id="1282" r:id="rId23"/>
    <p:sldId id="1287" r:id="rId24"/>
    <p:sldId id="1292" r:id="rId25"/>
    <p:sldId id="1284" r:id="rId26"/>
    <p:sldId id="1297" r:id="rId27"/>
    <p:sldId id="1298" r:id="rId28"/>
    <p:sldId id="1299" r:id="rId29"/>
    <p:sldId id="1300" r:id="rId30"/>
    <p:sldId id="1406" r:id="rId31"/>
    <p:sldId id="1407" r:id="rId32"/>
    <p:sldId id="1398" r:id="rId33"/>
    <p:sldId id="1301" r:id="rId34"/>
    <p:sldId id="1302" r:id="rId35"/>
    <p:sldId id="1383" r:id="rId36"/>
    <p:sldId id="1384" r:id="rId37"/>
    <p:sldId id="1385" r:id="rId38"/>
    <p:sldId id="1391" r:id="rId39"/>
    <p:sldId id="1390" r:id="rId40"/>
    <p:sldId id="1386" r:id="rId41"/>
    <p:sldId id="1388" r:id="rId42"/>
    <p:sldId id="1397" r:id="rId43"/>
    <p:sldId id="1396" r:id="rId44"/>
    <p:sldId id="1389" r:id="rId45"/>
    <p:sldId id="1399" r:id="rId46"/>
    <p:sldId id="1400" r:id="rId47"/>
    <p:sldId id="1404" r:id="rId48"/>
    <p:sldId id="1402" r:id="rId49"/>
    <p:sldId id="1401" r:id="rId50"/>
    <p:sldId id="1403" r:id="rId51"/>
    <p:sldId id="1393" r:id="rId52"/>
    <p:sldId id="1394" r:id="rId53"/>
    <p:sldId id="1395" r:id="rId54"/>
    <p:sldId id="1380" r:id="rId55"/>
    <p:sldId id="1382" r:id="rId56"/>
    <p:sldId id="1315" r:id="rId57"/>
    <p:sldId id="1428" r:id="rId58"/>
    <p:sldId id="1440" r:id="rId59"/>
    <p:sldId id="1427" r:id="rId60"/>
    <p:sldId id="1423" r:id="rId61"/>
    <p:sldId id="1307" r:id="rId62"/>
    <p:sldId id="1425" r:id="rId63"/>
    <p:sldId id="1408" r:id="rId64"/>
    <p:sldId id="1409" r:id="rId65"/>
    <p:sldId id="1439" r:id="rId66"/>
    <p:sldId id="1429" r:id="rId67"/>
    <p:sldId id="1426" r:id="rId68"/>
    <p:sldId id="1370" r:id="rId69"/>
    <p:sldId id="1446" r:id="rId70"/>
    <p:sldId id="1442" r:id="rId71"/>
    <p:sldId id="1445" r:id="rId72"/>
    <p:sldId id="1444" r:id="rId73"/>
    <p:sldId id="1443" r:id="rId7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E1D8"/>
    <a:srgbClr val="010227"/>
    <a:srgbClr val="03022B"/>
    <a:srgbClr val="2F2F81"/>
    <a:srgbClr val="2D3191"/>
    <a:srgbClr val="E21D39"/>
    <a:srgbClr val="013B74"/>
    <a:srgbClr val="1E98C9"/>
    <a:srgbClr val="4EB7C5"/>
    <a:srgbClr val="1E98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24" autoAdjust="0"/>
    <p:restoredTop sz="88109"/>
  </p:normalViewPr>
  <p:slideViewPr>
    <p:cSldViewPr snapToGrid="0" snapToObjects="1">
      <p:cViewPr varScale="1">
        <p:scale>
          <a:sx n="134" d="100"/>
          <a:sy n="134" d="100"/>
        </p:scale>
        <p:origin x="200" y="87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48F85-D446-2B45-B57A-C0A25DE936C4}" type="datetimeFigureOut">
              <a:rPr lang="en-US" smtClean="0"/>
              <a:t>2/25/21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08DEA-7264-264A-9AB1-2FE28E381D91}" type="slidenum">
              <a:rPr lang="en-US" smtClean="0"/>
              <a:t>‹#›</a:t>
            </a:fld>
            <a:endParaRPr lang="en-US"/>
          </a:p>
        </p:txBody>
      </p:sp>
    </p:spTree>
    <p:extLst>
      <p:ext uri="{BB962C8B-B14F-4D97-AF65-F5344CB8AC3E}">
        <p14:creationId xmlns:p14="http://schemas.microsoft.com/office/powerpoint/2010/main" val="190982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goal is to provide a platform for access to the mainframe using tools that are </a:t>
            </a:r>
          </a:p>
          <a:p>
            <a:r>
              <a:rPr lang="en-US" dirty="0"/>
              <a:t>&lt;click to animate text&gt;</a:t>
            </a:r>
          </a:p>
          <a:p>
            <a:r>
              <a:rPr lang="en-US" dirty="0"/>
              <a:t>Open</a:t>
            </a:r>
          </a:p>
          <a:p>
            <a:r>
              <a:rPr lang="en-US" dirty="0"/>
              <a:t>Simple</a:t>
            </a:r>
          </a:p>
          <a:p>
            <a:r>
              <a:rPr lang="en-US" dirty="0"/>
              <a:t>Familiar</a:t>
            </a:r>
          </a:p>
          <a:p>
            <a:endParaRPr lang="en-US" dirty="0"/>
          </a:p>
          <a:p>
            <a:r>
              <a:rPr lang="en-US" dirty="0"/>
              <a:t>&lt;click to introduce red border around </a:t>
            </a:r>
            <a:r>
              <a:rPr lang="en-US" dirty="0" err="1"/>
              <a:t>zowe.org</a:t>
            </a:r>
            <a:r>
              <a:rPr lang="en-US" dirty="0"/>
              <a:t> graphic&gt;</a:t>
            </a:r>
          </a:p>
          <a:p>
            <a:r>
              <a:rPr lang="en-US" dirty="0"/>
              <a:t>Information about </a:t>
            </a:r>
            <a:r>
              <a:rPr lang="en-US" dirty="0" err="1"/>
              <a:t>Zowe</a:t>
            </a:r>
            <a:r>
              <a:rPr lang="en-US" dirty="0"/>
              <a:t> can be found at </a:t>
            </a:r>
            <a:r>
              <a:rPr lang="en-US" dirty="0" err="1"/>
              <a:t>zowe.org</a:t>
            </a:r>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a:t>
            </a:fld>
            <a:endParaRPr lang="en-US"/>
          </a:p>
        </p:txBody>
      </p:sp>
    </p:spTree>
    <p:extLst>
      <p:ext uri="{BB962C8B-B14F-4D97-AF65-F5344CB8AC3E}">
        <p14:creationId xmlns:p14="http://schemas.microsoft.com/office/powerpoint/2010/main" val="339827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unix</a:t>
            </a:r>
            <a:r>
              <a:rPr lang="en-US" dirty="0"/>
              <a:t> system services group you can</a:t>
            </a:r>
          </a:p>
          <a:p>
            <a:r>
              <a:rPr lang="en-US" dirty="0"/>
              <a:t>&lt;click&gt;</a:t>
            </a:r>
          </a:p>
          <a:p>
            <a:r>
              <a:rPr lang="en-US" dirty="0"/>
              <a:t>Create directories</a:t>
            </a:r>
          </a:p>
          <a:p>
            <a:r>
              <a:rPr lang="en-US" dirty="0"/>
              <a:t>&lt;click&gt;</a:t>
            </a:r>
          </a:p>
          <a:p>
            <a:r>
              <a:rPr lang="en-US" dirty="0"/>
              <a:t>Upload files from your PC</a:t>
            </a:r>
          </a:p>
          <a:p>
            <a:r>
              <a:rPr lang="en-US" dirty="0"/>
              <a:t>&lt;click&gt;</a:t>
            </a:r>
          </a:p>
          <a:p>
            <a:r>
              <a:rPr lang="en-US" dirty="0"/>
              <a:t>As well as issue </a:t>
            </a:r>
            <a:r>
              <a:rPr lang="en-US" dirty="0" err="1"/>
              <a:t>unix</a:t>
            </a:r>
            <a:r>
              <a:rPr lang="en-US" dirty="0"/>
              <a:t> commands directly within USS</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14</a:t>
            </a:fld>
            <a:endParaRPr lang="en-US"/>
          </a:p>
        </p:txBody>
      </p:sp>
    </p:spTree>
    <p:extLst>
      <p:ext uri="{BB962C8B-B14F-4D97-AF65-F5344CB8AC3E}">
        <p14:creationId xmlns:p14="http://schemas.microsoft.com/office/powerpoint/2010/main" val="3139550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CLI is running on the user’s laptop it can be embedded and executed from other tools within the same machine</a:t>
            </a:r>
          </a:p>
          <a:p>
            <a:r>
              <a:rPr lang="en-US" dirty="0"/>
              <a:t>Such as those for</a:t>
            </a:r>
          </a:p>
          <a:p>
            <a:r>
              <a:rPr lang="en-US" dirty="0"/>
              <a:t>&lt;click&gt;</a:t>
            </a:r>
          </a:p>
          <a:p>
            <a:r>
              <a:rPr lang="en-US" dirty="0"/>
              <a:t>DevOps</a:t>
            </a:r>
          </a:p>
          <a:p>
            <a:r>
              <a:rPr lang="en-US" dirty="0"/>
              <a:t>CICD Pipelines</a:t>
            </a:r>
          </a:p>
          <a:p>
            <a:r>
              <a:rPr lang="en-US" dirty="0"/>
              <a:t>Automation scripts</a:t>
            </a:r>
          </a:p>
          <a:p>
            <a:r>
              <a:rPr lang="en-US" dirty="0"/>
              <a:t>And other scenarios where mainframe orchestration is required</a:t>
            </a:r>
          </a:p>
          <a:p>
            <a:r>
              <a:rPr lang="en-US" dirty="0"/>
              <a:t>This allows a developer familiar with their existing software suite to seamlessly use the </a:t>
            </a:r>
            <a:r>
              <a:rPr lang="en-US" dirty="0" err="1"/>
              <a:t>Zowe</a:t>
            </a:r>
            <a:r>
              <a:rPr lang="en-US" dirty="0"/>
              <a:t> CLI to perform mainframe tasks</a:t>
            </a:r>
          </a:p>
          <a:p>
            <a:r>
              <a:rPr lang="en-US" dirty="0"/>
              <a:t>&lt;click&gt;</a:t>
            </a:r>
          </a:p>
          <a:p>
            <a:r>
              <a:rPr lang="en-US" dirty="0"/>
              <a:t>All of this is done with encrypted communication using the laptop’s native credential store</a:t>
            </a:r>
          </a:p>
        </p:txBody>
      </p:sp>
      <p:sp>
        <p:nvSpPr>
          <p:cNvPr id="4" name="Slide Number Placeholder 3"/>
          <p:cNvSpPr>
            <a:spLocks noGrp="1"/>
          </p:cNvSpPr>
          <p:nvPr>
            <p:ph type="sldNum" sz="quarter" idx="5"/>
          </p:nvPr>
        </p:nvSpPr>
        <p:spPr/>
        <p:txBody>
          <a:bodyPr/>
          <a:lstStyle/>
          <a:p>
            <a:fld id="{56E08DEA-7264-264A-9AB1-2FE28E381D91}" type="slidenum">
              <a:rPr lang="en-US" smtClean="0"/>
              <a:t>17</a:t>
            </a:fld>
            <a:endParaRPr lang="en-US"/>
          </a:p>
        </p:txBody>
      </p:sp>
    </p:spTree>
    <p:extLst>
      <p:ext uri="{BB962C8B-B14F-4D97-AF65-F5344CB8AC3E}">
        <p14:creationId xmlns:p14="http://schemas.microsoft.com/office/powerpoint/2010/main" val="610934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core capabilities </a:t>
            </a:r>
            <a:r>
              <a:rPr lang="en-US" dirty="0" err="1"/>
              <a:t>Zowe</a:t>
            </a:r>
            <a:r>
              <a:rPr lang="en-US" dirty="0"/>
              <a:t> CLI is built to be an extensible framework allowing additional plugins to be installed, such as those for </a:t>
            </a:r>
          </a:p>
          <a:p>
            <a:r>
              <a:rPr lang="en-US" dirty="0"/>
              <a:t>&lt;click&gt;</a:t>
            </a:r>
          </a:p>
          <a:p>
            <a:r>
              <a:rPr lang="en-US" dirty="0"/>
              <a:t> CICS</a:t>
            </a:r>
          </a:p>
          <a:p>
            <a:r>
              <a:rPr lang="en-US" dirty="0"/>
              <a:t>&lt;click&gt;</a:t>
            </a:r>
          </a:p>
          <a:p>
            <a:r>
              <a:rPr lang="en-US" dirty="0"/>
              <a:t>DB2 and other mainframe runtimes.</a:t>
            </a:r>
          </a:p>
          <a:p>
            <a:r>
              <a:rPr lang="en-US" dirty="0"/>
              <a:t>This is done using an extensible API so that</a:t>
            </a:r>
          </a:p>
        </p:txBody>
      </p:sp>
      <p:sp>
        <p:nvSpPr>
          <p:cNvPr id="4" name="Slide Number Placeholder 3"/>
          <p:cNvSpPr>
            <a:spLocks noGrp="1"/>
          </p:cNvSpPr>
          <p:nvPr>
            <p:ph type="sldNum" sz="quarter" idx="5"/>
          </p:nvPr>
        </p:nvSpPr>
        <p:spPr/>
        <p:txBody>
          <a:bodyPr/>
          <a:lstStyle/>
          <a:p>
            <a:fld id="{56E08DEA-7264-264A-9AB1-2FE28E381D91}" type="slidenum">
              <a:rPr lang="en-US" smtClean="0"/>
              <a:t>18</a:t>
            </a:fld>
            <a:endParaRPr lang="en-US"/>
          </a:p>
        </p:txBody>
      </p:sp>
    </p:spTree>
    <p:extLst>
      <p:ext uri="{BB962C8B-B14F-4D97-AF65-F5344CB8AC3E}">
        <p14:creationId xmlns:p14="http://schemas.microsoft.com/office/powerpoint/2010/main" val="3104155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vendors can built their own CLI plugins using these fully supported interfaces and extension points.</a:t>
            </a:r>
          </a:p>
          <a:p>
            <a:r>
              <a:rPr lang="en-US" dirty="0"/>
              <a:t>&lt;click&gt;</a:t>
            </a:r>
          </a:p>
          <a:p>
            <a:r>
              <a:rPr lang="en-US" dirty="0"/>
              <a:t>The </a:t>
            </a:r>
            <a:r>
              <a:rPr lang="en-US" dirty="0" err="1"/>
              <a:t>Zowe</a:t>
            </a:r>
            <a:r>
              <a:rPr lang="en-US" dirty="0"/>
              <a:t> conformance program is a certification process that issues badges to extensions who are built, packaged and execute using these APIs.</a:t>
            </a:r>
          </a:p>
          <a:p>
            <a:r>
              <a:rPr lang="en-US" dirty="0"/>
              <a:t>This ensures ensuring consistency of end user experience and compatibility between plugins</a:t>
            </a:r>
          </a:p>
          <a:p>
            <a:endParaRPr lang="en-US" dirty="0"/>
          </a:p>
          <a:p>
            <a:r>
              <a:rPr lang="en-US" dirty="0"/>
              <a:t>A number of extensions  are available from vendors including</a:t>
            </a:r>
          </a:p>
          <a:p>
            <a:r>
              <a:rPr lang="en-US" dirty="0"/>
              <a:t>&lt;click&gt;</a:t>
            </a:r>
          </a:p>
          <a:p>
            <a:r>
              <a:rPr lang="en-US" dirty="0"/>
              <a:t> CA Endeavor, I</a:t>
            </a:r>
          </a:p>
          <a:p>
            <a:r>
              <a:rPr lang="en-US" dirty="0"/>
              <a:t>&lt;click&gt;</a:t>
            </a:r>
          </a:p>
          <a:p>
            <a:r>
              <a:rPr lang="en-US" dirty="0"/>
              <a:t>BM z/OS Connect</a:t>
            </a:r>
          </a:p>
          <a:p>
            <a:r>
              <a:rPr lang="en-US" dirty="0"/>
              <a:t>&lt;click&gt;</a:t>
            </a:r>
          </a:p>
          <a:p>
            <a:r>
              <a:rPr lang="en-US" dirty="0"/>
              <a:t>Phoenix Software EJES, and more</a:t>
            </a:r>
          </a:p>
        </p:txBody>
      </p:sp>
      <p:sp>
        <p:nvSpPr>
          <p:cNvPr id="4" name="Slide Number Placeholder 3"/>
          <p:cNvSpPr>
            <a:spLocks noGrp="1"/>
          </p:cNvSpPr>
          <p:nvPr>
            <p:ph type="sldNum" sz="quarter" idx="5"/>
          </p:nvPr>
        </p:nvSpPr>
        <p:spPr/>
        <p:txBody>
          <a:bodyPr/>
          <a:lstStyle/>
          <a:p>
            <a:fld id="{56E08DEA-7264-264A-9AB1-2FE28E381D91}" type="slidenum">
              <a:rPr lang="en-US" smtClean="0"/>
              <a:t>22</a:t>
            </a:fld>
            <a:endParaRPr lang="en-US"/>
          </a:p>
        </p:txBody>
      </p:sp>
    </p:spTree>
    <p:extLst>
      <p:ext uri="{BB962C8B-B14F-4D97-AF65-F5344CB8AC3E}">
        <p14:creationId xmlns:p14="http://schemas.microsoft.com/office/powerpoint/2010/main" val="404484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component to look at is the </a:t>
            </a:r>
            <a:r>
              <a:rPr lang="en-US" dirty="0" err="1"/>
              <a:t>Zowe</a:t>
            </a:r>
            <a:r>
              <a:rPr lang="en-US" dirty="0"/>
              <a:t> Explorer, an extension to the popular Visual Studio Code Integrated Development Environment.  </a:t>
            </a:r>
          </a:p>
          <a:p>
            <a:endParaRPr lang="en-US" dirty="0"/>
          </a:p>
          <a:p>
            <a:r>
              <a:rPr lang="en-US" dirty="0"/>
              <a:t>With the </a:t>
            </a:r>
            <a:r>
              <a:rPr lang="en-US" dirty="0" err="1"/>
              <a:t>Zowe</a:t>
            </a:r>
            <a:r>
              <a:rPr lang="en-US" dirty="0"/>
              <a:t> Explorer installed </a:t>
            </a:r>
          </a:p>
          <a:p>
            <a:r>
              <a:rPr lang="en-US" dirty="0"/>
              <a:t>&lt;click&gt;</a:t>
            </a:r>
          </a:p>
          <a:p>
            <a:r>
              <a:rPr lang="en-US" dirty="0"/>
              <a:t>it can be launched from the </a:t>
            </a:r>
            <a:r>
              <a:rPr lang="en-US" dirty="0" err="1"/>
              <a:t>Zowe</a:t>
            </a:r>
            <a:r>
              <a:rPr lang="en-US" dirty="0"/>
              <a:t> icon in the VS Code sidebar</a:t>
            </a:r>
          </a:p>
        </p:txBody>
      </p:sp>
      <p:sp>
        <p:nvSpPr>
          <p:cNvPr id="4" name="Slide Number Placeholder 3"/>
          <p:cNvSpPr>
            <a:spLocks noGrp="1"/>
          </p:cNvSpPr>
          <p:nvPr>
            <p:ph type="sldNum" sz="quarter" idx="5"/>
          </p:nvPr>
        </p:nvSpPr>
        <p:spPr/>
        <p:txBody>
          <a:bodyPr/>
          <a:lstStyle/>
          <a:p>
            <a:fld id="{56E08DEA-7264-264A-9AB1-2FE28E381D91}" type="slidenum">
              <a:rPr lang="en-US" smtClean="0"/>
              <a:t>24</a:t>
            </a:fld>
            <a:endParaRPr lang="en-US"/>
          </a:p>
        </p:txBody>
      </p:sp>
    </p:spTree>
    <p:extLst>
      <p:ext uri="{BB962C8B-B14F-4D97-AF65-F5344CB8AC3E}">
        <p14:creationId xmlns:p14="http://schemas.microsoft.com/office/powerpoint/2010/main" val="1474177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Zowe</a:t>
            </a:r>
            <a:r>
              <a:rPr lang="en-US" dirty="0"/>
              <a:t> </a:t>
            </a:r>
            <a:r>
              <a:rPr lang="en-US" dirty="0" err="1"/>
              <a:t>Exolprer</a:t>
            </a:r>
            <a:r>
              <a:rPr lang="en-US" dirty="0"/>
              <a:t> has three navigator views for</a:t>
            </a:r>
          </a:p>
          <a:p>
            <a:r>
              <a:rPr lang="en-US" dirty="0"/>
              <a:t>&lt;click&gt;</a:t>
            </a:r>
          </a:p>
          <a:p>
            <a:r>
              <a:rPr lang="en-US" dirty="0"/>
              <a:t>Data sets</a:t>
            </a:r>
          </a:p>
          <a:p>
            <a:r>
              <a:rPr lang="en-US" dirty="0"/>
              <a:t>&lt;click&gt;</a:t>
            </a:r>
          </a:p>
          <a:p>
            <a:r>
              <a:rPr lang="en-US" dirty="0"/>
              <a:t>Unix System Services</a:t>
            </a:r>
          </a:p>
          <a:p>
            <a:r>
              <a:rPr lang="en-US" dirty="0"/>
              <a:t>&lt;click&gt;</a:t>
            </a:r>
          </a:p>
          <a:p>
            <a:r>
              <a:rPr lang="en-US" dirty="0"/>
              <a:t>And Jobs</a:t>
            </a:r>
          </a:p>
          <a:p>
            <a:endParaRPr lang="en-US" dirty="0"/>
          </a:p>
          <a:p>
            <a:r>
              <a:rPr lang="en-US" dirty="0"/>
              <a:t>Let’s take a quick tour of each one</a:t>
            </a:r>
          </a:p>
        </p:txBody>
      </p:sp>
      <p:sp>
        <p:nvSpPr>
          <p:cNvPr id="4" name="Slide Number Placeholder 3"/>
          <p:cNvSpPr>
            <a:spLocks noGrp="1"/>
          </p:cNvSpPr>
          <p:nvPr>
            <p:ph type="sldNum" sz="quarter" idx="5"/>
          </p:nvPr>
        </p:nvSpPr>
        <p:spPr/>
        <p:txBody>
          <a:bodyPr/>
          <a:lstStyle/>
          <a:p>
            <a:fld id="{56E08DEA-7264-264A-9AB1-2FE28E381D91}" type="slidenum">
              <a:rPr lang="en-US" smtClean="0"/>
              <a:t>25</a:t>
            </a:fld>
            <a:endParaRPr lang="en-US"/>
          </a:p>
        </p:txBody>
      </p:sp>
    </p:spTree>
    <p:extLst>
      <p:ext uri="{BB962C8B-B14F-4D97-AF65-F5344CB8AC3E}">
        <p14:creationId xmlns:p14="http://schemas.microsoft.com/office/powerpoint/2010/main" val="1400123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 The list of data sets can be filtered </a:t>
            </a:r>
          </a:p>
          <a:p>
            <a:r>
              <a:rPr lang="en-US" dirty="0"/>
              <a:t>&lt;click&gt; showing a tree view of that allows you to expand into the members of a partitioned data set, together with a pop-up menu of actions for create, rename, delete and more.</a:t>
            </a:r>
          </a:p>
          <a:p>
            <a:r>
              <a:rPr lang="en-US" dirty="0"/>
              <a:t>&lt;click&gt; The menu for a PDS member  allows you to </a:t>
            </a:r>
          </a:p>
          <a:p>
            <a:r>
              <a:rPr lang="en-US" dirty="0"/>
              <a:t>&lt;click&gt; submit submit it as a job </a:t>
            </a:r>
          </a:p>
          <a:p>
            <a:r>
              <a:rPr lang="en-US" dirty="0"/>
              <a:t>&lt;click&gt; which brings up a hyperlink with the job ID you can select to directly open its spool files.</a:t>
            </a:r>
          </a:p>
        </p:txBody>
      </p:sp>
      <p:sp>
        <p:nvSpPr>
          <p:cNvPr id="4" name="Slide Number Placeholder 3"/>
          <p:cNvSpPr>
            <a:spLocks noGrp="1"/>
          </p:cNvSpPr>
          <p:nvPr>
            <p:ph type="sldNum" sz="quarter" idx="5"/>
          </p:nvPr>
        </p:nvSpPr>
        <p:spPr/>
        <p:txBody>
          <a:bodyPr/>
          <a:lstStyle/>
          <a:p>
            <a:fld id="{56E08DEA-7264-264A-9AB1-2FE28E381D91}" type="slidenum">
              <a:rPr lang="en-US" smtClean="0"/>
              <a:t>26</a:t>
            </a:fld>
            <a:endParaRPr lang="en-US"/>
          </a:p>
        </p:txBody>
      </p:sp>
    </p:spTree>
    <p:extLst>
      <p:ext uri="{BB962C8B-B14F-4D97-AF65-F5344CB8AC3E}">
        <p14:creationId xmlns:p14="http://schemas.microsoft.com/office/powerpoint/2010/main" val="629722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jobs navigator allows you to filter by Owner and Prefix, or Job ID.</a:t>
            </a:r>
          </a:p>
          <a:p>
            <a:r>
              <a:rPr lang="en-US" dirty="0"/>
              <a:t>&lt;click&gt;</a:t>
            </a:r>
          </a:p>
          <a:p>
            <a:r>
              <a:rPr lang="en-US" dirty="0"/>
              <a:t>Jobs can be expanded to see their spool files</a:t>
            </a:r>
          </a:p>
          <a:p>
            <a:r>
              <a:rPr lang="en-US" dirty="0"/>
              <a:t>&lt;click&gt;</a:t>
            </a:r>
          </a:p>
          <a:p>
            <a:r>
              <a:rPr lang="en-US" dirty="0"/>
              <a:t>Which are opened in the editor area, allowing you to use VS code features such as searching for strings or navigate the spool file using the overview pane</a:t>
            </a:r>
          </a:p>
        </p:txBody>
      </p:sp>
      <p:sp>
        <p:nvSpPr>
          <p:cNvPr id="4" name="Slide Number Placeholder 3"/>
          <p:cNvSpPr>
            <a:spLocks noGrp="1"/>
          </p:cNvSpPr>
          <p:nvPr>
            <p:ph type="sldNum" sz="quarter" idx="5"/>
          </p:nvPr>
        </p:nvSpPr>
        <p:spPr/>
        <p:txBody>
          <a:bodyPr/>
          <a:lstStyle/>
          <a:p>
            <a:fld id="{56E08DEA-7264-264A-9AB1-2FE28E381D91}" type="slidenum">
              <a:rPr lang="en-US" smtClean="0"/>
              <a:t>27</a:t>
            </a:fld>
            <a:endParaRPr lang="en-US"/>
          </a:p>
        </p:txBody>
      </p:sp>
    </p:spTree>
    <p:extLst>
      <p:ext uri="{BB962C8B-B14F-4D97-AF65-F5344CB8AC3E}">
        <p14:creationId xmlns:p14="http://schemas.microsoft.com/office/powerpoint/2010/main" val="323922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top level USS directory can be set as a filter</a:t>
            </a:r>
          </a:p>
          <a:p>
            <a:r>
              <a:rPr lang="en-US" dirty="0"/>
              <a:t>&lt;click&gt;</a:t>
            </a:r>
          </a:p>
          <a:p>
            <a:r>
              <a:rPr lang="en-US" dirty="0"/>
              <a:t>And the navigator lets you expand into directories showing sub directories and files.  </a:t>
            </a:r>
          </a:p>
          <a:p>
            <a:r>
              <a:rPr lang="en-US" dirty="0"/>
              <a:t>The pop-up menu of actions includes</a:t>
            </a:r>
          </a:p>
          <a:p>
            <a:r>
              <a:rPr lang="en-US" dirty="0"/>
              <a:t>&lt;click&gt;</a:t>
            </a:r>
          </a:p>
          <a:p>
            <a:r>
              <a:rPr lang="en-US" dirty="0"/>
              <a:t>The ability to upload files from your PC directly</a:t>
            </a:r>
          </a:p>
          <a:p>
            <a:r>
              <a:rPr lang="en-US" dirty="0"/>
              <a:t>&lt;click&gt;</a:t>
            </a:r>
          </a:p>
          <a:p>
            <a:r>
              <a:rPr lang="en-US" dirty="0"/>
              <a:t>As well as open files in the editor area allowing you to make changes that get saved directly back to the mainframe</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28</a:t>
            </a:fld>
            <a:endParaRPr lang="en-US"/>
          </a:p>
        </p:txBody>
      </p:sp>
    </p:spTree>
    <p:extLst>
      <p:ext uri="{BB962C8B-B14F-4D97-AF65-F5344CB8AC3E}">
        <p14:creationId xmlns:p14="http://schemas.microsoft.com/office/powerpoint/2010/main" val="2064312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The </a:t>
            </a:r>
            <a:r>
              <a:rPr lang="en-US" dirty="0" err="1"/>
              <a:t>Zowe</a:t>
            </a:r>
            <a:r>
              <a:rPr lang="en-US" dirty="0"/>
              <a:t> Explorer is an example of where a user who is already familiar with VS Code is able work with mainframe data directly from within their IDE</a:t>
            </a:r>
          </a:p>
          <a:p>
            <a:r>
              <a:rPr lang="en-US" dirty="0"/>
              <a:t>&lt;click&gt;</a:t>
            </a:r>
          </a:p>
          <a:p>
            <a:r>
              <a:rPr lang="en-US" dirty="0"/>
              <a:t>Viewing and editing files alongside other VS code plugins such as rich language editors or debuggers</a:t>
            </a:r>
          </a:p>
          <a:p>
            <a:r>
              <a:rPr lang="en-US" dirty="0"/>
              <a:t>&lt;click&gt;</a:t>
            </a:r>
          </a:p>
          <a:p>
            <a:r>
              <a:rPr lang="en-US" dirty="0"/>
              <a:t>Creating a powerful modern extensible tools workbench to enhance mainframe productivity</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29</a:t>
            </a:fld>
            <a:endParaRPr lang="en-US"/>
          </a:p>
        </p:txBody>
      </p:sp>
    </p:spTree>
    <p:extLst>
      <p:ext uri="{BB962C8B-B14F-4D97-AF65-F5344CB8AC3E}">
        <p14:creationId xmlns:p14="http://schemas.microsoft.com/office/powerpoint/2010/main" val="100834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a:t>
            </a:r>
          </a:p>
        </p:txBody>
      </p:sp>
      <p:sp>
        <p:nvSpPr>
          <p:cNvPr id="4" name="Slide Number Placeholder 3"/>
          <p:cNvSpPr>
            <a:spLocks noGrp="1"/>
          </p:cNvSpPr>
          <p:nvPr>
            <p:ph type="sldNum" sz="quarter" idx="5"/>
          </p:nvPr>
        </p:nvSpPr>
        <p:spPr/>
        <p:txBody>
          <a:bodyPr/>
          <a:lstStyle/>
          <a:p>
            <a:fld id="{56E08DEA-7264-264A-9AB1-2FE28E381D91}" type="slidenum">
              <a:rPr lang="en-US" smtClean="0"/>
              <a:t>3</a:t>
            </a:fld>
            <a:endParaRPr lang="en-US"/>
          </a:p>
        </p:txBody>
      </p:sp>
    </p:spTree>
    <p:extLst>
      <p:ext uri="{BB962C8B-B14F-4D97-AF65-F5344CB8AC3E}">
        <p14:creationId xmlns:p14="http://schemas.microsoft.com/office/powerpoint/2010/main" val="4148321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4798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8716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32</a:t>
            </a:fld>
            <a:endParaRPr lang="en-US"/>
          </a:p>
        </p:txBody>
      </p:sp>
    </p:spTree>
    <p:extLst>
      <p:ext uri="{BB962C8B-B14F-4D97-AF65-F5344CB8AC3E}">
        <p14:creationId xmlns:p14="http://schemas.microsoft.com/office/powerpoint/2010/main" val="241452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component to look at is the the </a:t>
            </a:r>
            <a:r>
              <a:rPr lang="en-US" dirty="0" err="1"/>
              <a:t>Zowe</a:t>
            </a:r>
            <a:r>
              <a:rPr lang="en-US" dirty="0"/>
              <a:t> desktop</a:t>
            </a:r>
          </a:p>
          <a:p>
            <a:r>
              <a:rPr lang="en-US" dirty="0"/>
              <a:t>allows access to mainframe data and services using nothing more than a standard web browser</a:t>
            </a:r>
          </a:p>
          <a:p>
            <a:r>
              <a:rPr lang="en-US" dirty="0"/>
              <a:t>&lt;click&gt;</a:t>
            </a:r>
          </a:p>
          <a:p>
            <a:r>
              <a:rPr lang="en-US" dirty="0"/>
              <a:t>Users log into the desktop with their TSO user ID and password.</a:t>
            </a:r>
          </a:p>
        </p:txBody>
      </p:sp>
      <p:sp>
        <p:nvSpPr>
          <p:cNvPr id="4" name="Slide Number Placeholder 3"/>
          <p:cNvSpPr>
            <a:spLocks noGrp="1"/>
          </p:cNvSpPr>
          <p:nvPr>
            <p:ph type="sldNum" sz="quarter" idx="5"/>
          </p:nvPr>
        </p:nvSpPr>
        <p:spPr/>
        <p:txBody>
          <a:bodyPr/>
          <a:lstStyle/>
          <a:p>
            <a:fld id="{56E08DEA-7264-264A-9AB1-2FE28E381D91}" type="slidenum">
              <a:rPr lang="en-US" smtClean="0"/>
              <a:t>33</a:t>
            </a:fld>
            <a:endParaRPr lang="en-US"/>
          </a:p>
        </p:txBody>
      </p:sp>
    </p:spTree>
    <p:extLst>
      <p:ext uri="{BB962C8B-B14F-4D97-AF65-F5344CB8AC3E}">
        <p14:creationId xmlns:p14="http://schemas.microsoft.com/office/powerpoint/2010/main" val="3946006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logged into the </a:t>
            </a:r>
            <a:r>
              <a:rPr lang="en-US" dirty="0" err="1"/>
              <a:t>Zowe</a:t>
            </a:r>
            <a:r>
              <a:rPr lang="en-US" dirty="0"/>
              <a:t> desktop a flyout menu shows a list of the desktop’s available applications. </a:t>
            </a:r>
          </a:p>
          <a:p>
            <a:r>
              <a:rPr lang="en-US" dirty="0"/>
              <a:t>&lt;click&gt;</a:t>
            </a:r>
          </a:p>
          <a:p>
            <a:r>
              <a:rPr lang="en-US" dirty="0"/>
              <a:t>Frequently opened ones can be pinned to the bottom task bar, which includes a File Editor</a:t>
            </a:r>
          </a:p>
        </p:txBody>
      </p:sp>
      <p:sp>
        <p:nvSpPr>
          <p:cNvPr id="4" name="Slide Number Placeholder 3"/>
          <p:cNvSpPr>
            <a:spLocks noGrp="1"/>
          </p:cNvSpPr>
          <p:nvPr>
            <p:ph type="sldNum" sz="quarter" idx="5"/>
          </p:nvPr>
        </p:nvSpPr>
        <p:spPr/>
        <p:txBody>
          <a:bodyPr/>
          <a:lstStyle/>
          <a:p>
            <a:fld id="{56E08DEA-7264-264A-9AB1-2FE28E381D91}" type="slidenum">
              <a:rPr lang="en-US" smtClean="0"/>
              <a:t>34</a:t>
            </a:fld>
            <a:endParaRPr lang="en-US"/>
          </a:p>
        </p:txBody>
      </p:sp>
    </p:spTree>
    <p:extLst>
      <p:ext uri="{BB962C8B-B14F-4D97-AF65-F5344CB8AC3E}">
        <p14:creationId xmlns:p14="http://schemas.microsoft.com/office/powerpoint/2010/main" val="3298752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Editor lets you</a:t>
            </a:r>
          </a:p>
          <a:p>
            <a:r>
              <a:rPr lang="en-US" dirty="0"/>
              <a:t>&lt;click&gt;</a:t>
            </a:r>
          </a:p>
          <a:p>
            <a:r>
              <a:rPr lang="en-US" dirty="0"/>
              <a:t> navigate USS directories and files</a:t>
            </a:r>
          </a:p>
          <a:p>
            <a:r>
              <a:rPr lang="en-US" dirty="0"/>
              <a:t>&lt;click&gt;</a:t>
            </a:r>
          </a:p>
          <a:p>
            <a:r>
              <a:rPr lang="en-US" dirty="0"/>
              <a:t> together with an editor pane that allows you to view and edit files.</a:t>
            </a:r>
          </a:p>
          <a:p>
            <a:r>
              <a:rPr lang="en-US" dirty="0"/>
              <a:t>syntax highlighting is provided for a number of files types which auto detects based on file extension </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35</a:t>
            </a:fld>
            <a:endParaRPr lang="en-US"/>
          </a:p>
        </p:txBody>
      </p:sp>
    </p:spTree>
    <p:extLst>
      <p:ext uri="{BB962C8B-B14F-4D97-AF65-F5344CB8AC3E}">
        <p14:creationId xmlns:p14="http://schemas.microsoft.com/office/powerpoint/2010/main" val="20837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can also be manually selected to choose from a wide range of content types </a:t>
            </a:r>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36</a:t>
            </a:fld>
            <a:endParaRPr lang="en-US"/>
          </a:p>
        </p:txBody>
      </p:sp>
    </p:spTree>
    <p:extLst>
      <p:ext uri="{BB962C8B-B14F-4D97-AF65-F5344CB8AC3E}">
        <p14:creationId xmlns:p14="http://schemas.microsoft.com/office/powerpoint/2010/main" val="183643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pop-up menu in the navigator tree has actions for , </a:t>
            </a:r>
            <a:r>
              <a:rPr lang="en-US" dirty="0" err="1"/>
              <a:t>cutcopy</a:t>
            </a:r>
            <a:r>
              <a:rPr lang="en-US" dirty="0"/>
              <a:t> and paste, in-place rename, </a:t>
            </a:r>
          </a:p>
        </p:txBody>
      </p:sp>
      <p:sp>
        <p:nvSpPr>
          <p:cNvPr id="4" name="Slide Number Placeholder 3"/>
          <p:cNvSpPr>
            <a:spLocks noGrp="1"/>
          </p:cNvSpPr>
          <p:nvPr>
            <p:ph type="sldNum" sz="quarter" idx="5"/>
          </p:nvPr>
        </p:nvSpPr>
        <p:spPr/>
        <p:txBody>
          <a:bodyPr/>
          <a:lstStyle/>
          <a:p>
            <a:fld id="{56E08DEA-7264-264A-9AB1-2FE28E381D91}" type="slidenum">
              <a:rPr lang="en-US" smtClean="0"/>
              <a:t>37</a:t>
            </a:fld>
            <a:endParaRPr lang="en-US"/>
          </a:p>
        </p:txBody>
      </p:sp>
    </p:spTree>
    <p:extLst>
      <p:ext uri="{BB962C8B-B14F-4D97-AF65-F5344CB8AC3E}">
        <p14:creationId xmlns:p14="http://schemas.microsoft.com/office/powerpoint/2010/main" val="101528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to set file tags</a:t>
            </a:r>
          </a:p>
        </p:txBody>
      </p:sp>
      <p:sp>
        <p:nvSpPr>
          <p:cNvPr id="4" name="Slide Number Placeholder 3"/>
          <p:cNvSpPr>
            <a:spLocks noGrp="1"/>
          </p:cNvSpPr>
          <p:nvPr>
            <p:ph type="sldNum" sz="quarter" idx="5"/>
          </p:nvPr>
        </p:nvSpPr>
        <p:spPr/>
        <p:txBody>
          <a:bodyPr/>
          <a:lstStyle/>
          <a:p>
            <a:fld id="{56E08DEA-7264-264A-9AB1-2FE28E381D91}" type="slidenum">
              <a:rPr lang="en-US" smtClean="0"/>
              <a:t>38</a:t>
            </a:fld>
            <a:endParaRPr lang="en-US"/>
          </a:p>
        </p:txBody>
      </p:sp>
    </p:spTree>
    <p:extLst>
      <p:ext uri="{BB962C8B-B14F-4D97-AF65-F5344CB8AC3E}">
        <p14:creationId xmlns:p14="http://schemas.microsoft.com/office/powerpoint/2010/main" val="1032655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change ownership and permissions of files</a:t>
            </a:r>
          </a:p>
          <a:p>
            <a:r>
              <a:rPr lang="en-US" dirty="0"/>
              <a:t>&lt;click&gt;</a:t>
            </a:r>
          </a:p>
          <a:p>
            <a:r>
              <a:rPr lang="en-US" dirty="0"/>
              <a:t>and directories which allows recursive updates.  </a:t>
            </a:r>
          </a:p>
          <a:p>
            <a:r>
              <a:rPr lang="en-US" dirty="0"/>
              <a:t>&lt;click&gt;</a:t>
            </a:r>
          </a:p>
          <a:p>
            <a:r>
              <a:rPr lang="en-US" dirty="0"/>
              <a:t>As well as working with USS the navigator and also work with data sets</a:t>
            </a:r>
          </a:p>
        </p:txBody>
      </p:sp>
      <p:sp>
        <p:nvSpPr>
          <p:cNvPr id="4" name="Slide Number Placeholder 3"/>
          <p:cNvSpPr>
            <a:spLocks noGrp="1"/>
          </p:cNvSpPr>
          <p:nvPr>
            <p:ph type="sldNum" sz="quarter" idx="5"/>
          </p:nvPr>
        </p:nvSpPr>
        <p:spPr/>
        <p:txBody>
          <a:bodyPr/>
          <a:lstStyle/>
          <a:p>
            <a:fld id="{56E08DEA-7264-264A-9AB1-2FE28E381D91}" type="slidenum">
              <a:rPr lang="en-US" smtClean="0"/>
              <a:t>39</a:t>
            </a:fld>
            <a:endParaRPr lang="en-US"/>
          </a:p>
        </p:txBody>
      </p:sp>
    </p:spTree>
    <p:extLst>
      <p:ext uri="{BB962C8B-B14F-4D97-AF65-F5344CB8AC3E}">
        <p14:creationId xmlns:p14="http://schemas.microsoft.com/office/powerpoint/2010/main" val="3810991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a:t>
            </a:r>
            <a:r>
              <a:rPr lang="en-US" dirty="0" err="1"/>
              <a:t>github</a:t>
            </a:r>
            <a:r>
              <a:rPr lang="en-US" dirty="0"/>
              <a:t> repositories where all of </a:t>
            </a:r>
            <a:r>
              <a:rPr lang="en-US" dirty="0" err="1"/>
              <a:t>Zowe’s</a:t>
            </a:r>
            <a:r>
              <a:rPr lang="en-US" dirty="0"/>
              <a:t> open source code is developed and maintained by its community of committers</a:t>
            </a:r>
          </a:p>
        </p:txBody>
      </p:sp>
      <p:sp>
        <p:nvSpPr>
          <p:cNvPr id="4" name="Slide Number Placeholder 3"/>
          <p:cNvSpPr>
            <a:spLocks noGrp="1"/>
          </p:cNvSpPr>
          <p:nvPr>
            <p:ph type="sldNum" sz="quarter" idx="5"/>
          </p:nvPr>
        </p:nvSpPr>
        <p:spPr/>
        <p:txBody>
          <a:bodyPr/>
          <a:lstStyle/>
          <a:p>
            <a:fld id="{56E08DEA-7264-264A-9AB1-2FE28E381D91}" type="slidenum">
              <a:rPr lang="en-US" smtClean="0"/>
              <a:t>4</a:t>
            </a:fld>
            <a:endParaRPr lang="en-US"/>
          </a:p>
        </p:txBody>
      </p:sp>
    </p:spTree>
    <p:extLst>
      <p:ext uri="{BB962C8B-B14F-4D97-AF65-F5344CB8AC3E}">
        <p14:creationId xmlns:p14="http://schemas.microsoft.com/office/powerpoint/2010/main" val="3958259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This allows you to filter by high level qualifier to show data sets and their members.</a:t>
            </a:r>
          </a:p>
          <a:p>
            <a:r>
              <a:rPr lang="en-US" dirty="0"/>
              <a:t>&lt;click&gt;</a:t>
            </a:r>
          </a:p>
          <a:p>
            <a:r>
              <a:rPr lang="en-US" dirty="0"/>
              <a:t>The file editor includes syntax highlighting for JCL, REXX, assembler and other traditional mainframe languages</a:t>
            </a:r>
          </a:p>
          <a:p>
            <a:r>
              <a:rPr lang="en-US" dirty="0"/>
              <a:t>&lt;click&gt;</a:t>
            </a:r>
          </a:p>
          <a:p>
            <a:r>
              <a:rPr lang="en-US" dirty="0"/>
              <a:t>As well as rich GUI apps, the </a:t>
            </a:r>
            <a:r>
              <a:rPr lang="en-US" dirty="0" err="1"/>
              <a:t>Zowe</a:t>
            </a:r>
            <a:r>
              <a:rPr lang="en-US" dirty="0"/>
              <a:t> desktop includes more traditional mainframe interfaces, such as its 3270 emulator</a:t>
            </a:r>
          </a:p>
        </p:txBody>
      </p:sp>
      <p:sp>
        <p:nvSpPr>
          <p:cNvPr id="4" name="Slide Number Placeholder 3"/>
          <p:cNvSpPr>
            <a:spLocks noGrp="1"/>
          </p:cNvSpPr>
          <p:nvPr>
            <p:ph type="sldNum" sz="quarter" idx="5"/>
          </p:nvPr>
        </p:nvSpPr>
        <p:spPr/>
        <p:txBody>
          <a:bodyPr/>
          <a:lstStyle/>
          <a:p>
            <a:fld id="{56E08DEA-7264-264A-9AB1-2FE28E381D91}" type="slidenum">
              <a:rPr lang="en-US" smtClean="0"/>
              <a:t>40</a:t>
            </a:fld>
            <a:endParaRPr lang="en-US"/>
          </a:p>
        </p:txBody>
      </p:sp>
    </p:spTree>
    <p:extLst>
      <p:ext uri="{BB962C8B-B14F-4D97-AF65-F5344CB8AC3E}">
        <p14:creationId xmlns:p14="http://schemas.microsoft.com/office/powerpoint/2010/main" val="47141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you can work with TSO, ISPF, SDSF, RACF, and familiar commands.</a:t>
            </a:r>
          </a:p>
          <a:p>
            <a:endParaRPr lang="en-US" dirty="0"/>
          </a:p>
          <a:p>
            <a:r>
              <a:rPr lang="en-US" dirty="0" err="1"/>
              <a:t>Zowe</a:t>
            </a:r>
            <a:r>
              <a:rPr lang="en-US" dirty="0"/>
              <a:t> </a:t>
            </a:r>
            <a:r>
              <a:rPr lang="en-US" dirty="0" err="1"/>
              <a:t>deskop</a:t>
            </a:r>
            <a:r>
              <a:rPr lang="en-US" dirty="0"/>
              <a:t> apps are opened side by side, allowing you to perform mainframe tasks with your preferred tool of choice.  </a:t>
            </a:r>
          </a:p>
        </p:txBody>
      </p:sp>
      <p:sp>
        <p:nvSpPr>
          <p:cNvPr id="4" name="Slide Number Placeholder 3"/>
          <p:cNvSpPr>
            <a:spLocks noGrp="1"/>
          </p:cNvSpPr>
          <p:nvPr>
            <p:ph type="sldNum" sz="quarter" idx="5"/>
          </p:nvPr>
        </p:nvSpPr>
        <p:spPr/>
        <p:txBody>
          <a:bodyPr/>
          <a:lstStyle/>
          <a:p>
            <a:fld id="{56E08DEA-7264-264A-9AB1-2FE28E381D91}" type="slidenum">
              <a:rPr lang="en-US" smtClean="0"/>
              <a:t>41</a:t>
            </a:fld>
            <a:endParaRPr lang="en-US"/>
          </a:p>
        </p:txBody>
      </p:sp>
    </p:spTree>
    <p:extLst>
      <p:ext uri="{BB962C8B-B14F-4D97-AF65-F5344CB8AC3E}">
        <p14:creationId xmlns:p14="http://schemas.microsoft.com/office/powerpoint/2010/main" val="2223392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running in the desktop are connected to each other in a number of ways.</a:t>
            </a:r>
          </a:p>
          <a:p>
            <a:endParaRPr lang="en-US" dirty="0"/>
          </a:p>
          <a:p>
            <a:r>
              <a:rPr lang="en-US" dirty="0"/>
              <a:t>They work under the initial logon credentials so the user only has to enter their password once when operating desktop apps, also known as single sign-on which can operate with extended security processes such as multi-factor authentication or client side x509 certificates.  </a:t>
            </a:r>
          </a:p>
          <a:p>
            <a:endParaRPr lang="en-US" dirty="0"/>
          </a:p>
          <a:p>
            <a:r>
              <a:rPr lang="en-US" dirty="0"/>
              <a:t>Apps share the same certificate to encrypt data and within the desktop are able to register endpoints to communicate with each other allowing app to app launching</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42</a:t>
            </a:fld>
            <a:endParaRPr lang="en-US"/>
          </a:p>
        </p:txBody>
      </p:sp>
    </p:spTree>
    <p:extLst>
      <p:ext uri="{BB962C8B-B14F-4D97-AF65-F5344CB8AC3E}">
        <p14:creationId xmlns:p14="http://schemas.microsoft.com/office/powerpoint/2010/main" val="7104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to app launching provides the ability for apps to notify each other, send requests, and interact with desktop services such as persistence</a:t>
            </a:r>
          </a:p>
          <a:p>
            <a:endParaRPr lang="en-US" dirty="0"/>
          </a:p>
          <a:p>
            <a:r>
              <a:rPr lang="en-US" dirty="0"/>
              <a:t>As an example of app to app communication</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43</a:t>
            </a:fld>
            <a:endParaRPr lang="en-US"/>
          </a:p>
        </p:txBody>
      </p:sp>
    </p:spTree>
    <p:extLst>
      <p:ext uri="{BB962C8B-B14F-4D97-AF65-F5344CB8AC3E}">
        <p14:creationId xmlns:p14="http://schemas.microsoft.com/office/powerpoint/2010/main" val="3163100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JES Explorer app on its own can be used to filter and find jobs to view their spool files and issue commands.</a:t>
            </a:r>
          </a:p>
          <a:p>
            <a:endParaRPr lang="en-US" dirty="0"/>
          </a:p>
          <a:p>
            <a:r>
              <a:rPr lang="en-US" dirty="0"/>
              <a:t>Running in the </a:t>
            </a:r>
            <a:r>
              <a:rPr lang="en-US" dirty="0" err="1"/>
              <a:t>Zowe</a:t>
            </a:r>
            <a:r>
              <a:rPr lang="en-US" dirty="0"/>
              <a:t> desktop it publishes endpoints for its services, which allows the scenario of a user submitting some JCL in the File Editor app, to then have the JES Explorer be opened in the context of the submitted job ID.  </a:t>
            </a:r>
          </a:p>
          <a:p>
            <a:endParaRPr lang="en-US" dirty="0"/>
          </a:p>
          <a:p>
            <a:r>
              <a:rPr lang="en-US" dirty="0"/>
              <a:t>App to app communication in the desktop allows the end user experience to be greater than the sum of the parts of each app, providing a smooth transition and hand off of data and context for joined up tasks between desktop plugins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44</a:t>
            </a:fld>
            <a:endParaRPr lang="en-US"/>
          </a:p>
        </p:txBody>
      </p:sp>
    </p:spTree>
    <p:extLst>
      <p:ext uri="{BB962C8B-B14F-4D97-AF65-F5344CB8AC3E}">
        <p14:creationId xmlns:p14="http://schemas.microsoft.com/office/powerpoint/2010/main" val="3799747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Zowe</a:t>
            </a:r>
            <a:r>
              <a:rPr lang="en-US" dirty="0"/>
              <a:t> desktop includes utilities to switch languages,  </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45</a:t>
            </a:fld>
            <a:endParaRPr lang="en-US"/>
          </a:p>
        </p:txBody>
      </p:sp>
    </p:spTree>
    <p:extLst>
      <p:ext uri="{BB962C8B-B14F-4D97-AF65-F5344CB8AC3E}">
        <p14:creationId xmlns:p14="http://schemas.microsoft.com/office/powerpoint/2010/main" val="1871741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changes the desktop locale locale including all of its apps supporting the new target language</a:t>
            </a:r>
          </a:p>
        </p:txBody>
      </p:sp>
      <p:sp>
        <p:nvSpPr>
          <p:cNvPr id="4" name="Slide Number Placeholder 3"/>
          <p:cNvSpPr>
            <a:spLocks noGrp="1"/>
          </p:cNvSpPr>
          <p:nvPr>
            <p:ph type="sldNum" sz="quarter" idx="5"/>
          </p:nvPr>
        </p:nvSpPr>
        <p:spPr/>
        <p:txBody>
          <a:bodyPr/>
          <a:lstStyle/>
          <a:p>
            <a:fld id="{56E08DEA-7264-264A-9AB1-2FE28E381D91}" type="slidenum">
              <a:rPr lang="en-US" smtClean="0"/>
              <a:t>46</a:t>
            </a:fld>
            <a:endParaRPr lang="en-US"/>
          </a:p>
        </p:txBody>
      </p:sp>
    </p:spTree>
    <p:extLst>
      <p:ext uri="{BB962C8B-B14F-4D97-AF65-F5344CB8AC3E}">
        <p14:creationId xmlns:p14="http://schemas.microsoft.com/office/powerpoint/2010/main" val="1525169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47</a:t>
            </a:fld>
            <a:endParaRPr lang="en-US"/>
          </a:p>
        </p:txBody>
      </p:sp>
    </p:spTree>
    <p:extLst>
      <p:ext uri="{BB962C8B-B14F-4D97-AF65-F5344CB8AC3E}">
        <p14:creationId xmlns:p14="http://schemas.microsoft.com/office/powerpoint/2010/main" val="2808096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logged on user’s TSO password</a:t>
            </a:r>
          </a:p>
        </p:txBody>
      </p:sp>
      <p:sp>
        <p:nvSpPr>
          <p:cNvPr id="4" name="Slide Number Placeholder 3"/>
          <p:cNvSpPr>
            <a:spLocks noGrp="1"/>
          </p:cNvSpPr>
          <p:nvPr>
            <p:ph type="sldNum" sz="quarter" idx="5"/>
          </p:nvPr>
        </p:nvSpPr>
        <p:spPr/>
        <p:txBody>
          <a:bodyPr/>
          <a:lstStyle/>
          <a:p>
            <a:fld id="{56E08DEA-7264-264A-9AB1-2FE28E381D91}" type="slidenum">
              <a:rPr lang="en-US" smtClean="0"/>
              <a:t>48</a:t>
            </a:fld>
            <a:endParaRPr lang="en-US"/>
          </a:p>
        </p:txBody>
      </p:sp>
    </p:spTree>
    <p:extLst>
      <p:ext uri="{BB962C8B-B14F-4D97-AF65-F5344CB8AC3E}">
        <p14:creationId xmlns:p14="http://schemas.microsoft.com/office/powerpoint/2010/main" val="2830316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helps with management of credentials</a:t>
            </a:r>
          </a:p>
        </p:txBody>
      </p:sp>
      <p:sp>
        <p:nvSpPr>
          <p:cNvPr id="4" name="Slide Number Placeholder 3"/>
          <p:cNvSpPr>
            <a:spLocks noGrp="1"/>
          </p:cNvSpPr>
          <p:nvPr>
            <p:ph type="sldNum" sz="quarter" idx="5"/>
          </p:nvPr>
        </p:nvSpPr>
        <p:spPr/>
        <p:txBody>
          <a:bodyPr/>
          <a:lstStyle/>
          <a:p>
            <a:fld id="{56E08DEA-7264-264A-9AB1-2FE28E381D91}" type="slidenum">
              <a:rPr lang="en-US" smtClean="0"/>
              <a:t>49</a:t>
            </a:fld>
            <a:endParaRPr lang="en-US"/>
          </a:p>
        </p:txBody>
      </p:sp>
    </p:spTree>
    <p:extLst>
      <p:ext uri="{BB962C8B-B14F-4D97-AF65-F5344CB8AC3E}">
        <p14:creationId xmlns:p14="http://schemas.microsoft.com/office/powerpoint/2010/main" val="209765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links to downloads</a:t>
            </a:r>
          </a:p>
        </p:txBody>
      </p:sp>
      <p:sp>
        <p:nvSpPr>
          <p:cNvPr id="4" name="Slide Number Placeholder 3"/>
          <p:cNvSpPr>
            <a:spLocks noGrp="1"/>
          </p:cNvSpPr>
          <p:nvPr>
            <p:ph type="sldNum" sz="quarter" idx="5"/>
          </p:nvPr>
        </p:nvSpPr>
        <p:spPr/>
        <p:txBody>
          <a:bodyPr/>
          <a:lstStyle/>
          <a:p>
            <a:fld id="{56E08DEA-7264-264A-9AB1-2FE28E381D91}" type="slidenum">
              <a:rPr lang="en-US" smtClean="0"/>
              <a:t>5</a:t>
            </a:fld>
            <a:endParaRPr lang="en-US"/>
          </a:p>
        </p:txBody>
      </p:sp>
    </p:spTree>
    <p:extLst>
      <p:ext uri="{BB962C8B-B14F-4D97-AF65-F5344CB8AC3E}">
        <p14:creationId xmlns:p14="http://schemas.microsoft.com/office/powerpoint/2010/main" val="2706450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personalization which provides the ability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50</a:t>
            </a:fld>
            <a:endParaRPr lang="en-US"/>
          </a:p>
        </p:txBody>
      </p:sp>
    </p:spTree>
    <p:extLst>
      <p:ext uri="{BB962C8B-B14F-4D97-AF65-F5344CB8AC3E}">
        <p14:creationId xmlns:p14="http://schemas.microsoft.com/office/powerpoint/2010/main" val="3129652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 color theme and icon sizes for the desktop </a:t>
            </a:r>
          </a:p>
        </p:txBody>
      </p:sp>
      <p:sp>
        <p:nvSpPr>
          <p:cNvPr id="4" name="Slide Number Placeholder 3"/>
          <p:cNvSpPr>
            <a:spLocks noGrp="1"/>
          </p:cNvSpPr>
          <p:nvPr>
            <p:ph type="sldNum" sz="quarter" idx="5"/>
          </p:nvPr>
        </p:nvSpPr>
        <p:spPr/>
        <p:txBody>
          <a:bodyPr/>
          <a:lstStyle/>
          <a:p>
            <a:fld id="{56E08DEA-7264-264A-9AB1-2FE28E381D91}" type="slidenum">
              <a:rPr lang="en-US" smtClean="0"/>
              <a:t>51</a:t>
            </a:fld>
            <a:endParaRPr lang="en-US"/>
          </a:p>
        </p:txBody>
      </p:sp>
    </p:spTree>
    <p:extLst>
      <p:ext uri="{BB962C8B-B14F-4D97-AF65-F5344CB8AC3E}">
        <p14:creationId xmlns:p14="http://schemas.microsoft.com/office/powerpoint/2010/main" val="225438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 with the ability to set a custom desktop</a:t>
            </a:r>
          </a:p>
        </p:txBody>
      </p:sp>
      <p:sp>
        <p:nvSpPr>
          <p:cNvPr id="4" name="Slide Number Placeholder 3"/>
          <p:cNvSpPr>
            <a:spLocks noGrp="1"/>
          </p:cNvSpPr>
          <p:nvPr>
            <p:ph type="sldNum" sz="quarter" idx="5"/>
          </p:nvPr>
        </p:nvSpPr>
        <p:spPr/>
        <p:txBody>
          <a:bodyPr/>
          <a:lstStyle/>
          <a:p>
            <a:fld id="{56E08DEA-7264-264A-9AB1-2FE28E381D91}" type="slidenum">
              <a:rPr lang="en-US" smtClean="0"/>
              <a:t>52</a:t>
            </a:fld>
            <a:endParaRPr lang="en-US"/>
          </a:p>
        </p:txBody>
      </p:sp>
    </p:spTree>
    <p:extLst>
      <p:ext uri="{BB962C8B-B14F-4D97-AF65-F5344CB8AC3E}">
        <p14:creationId xmlns:p14="http://schemas.microsoft.com/office/powerpoint/2010/main" val="3540349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desktop apps aren’t restricted to run as tiles, and can be opened in a new browser tab</a:t>
            </a:r>
          </a:p>
        </p:txBody>
      </p:sp>
      <p:sp>
        <p:nvSpPr>
          <p:cNvPr id="4" name="Slide Number Placeholder 3"/>
          <p:cNvSpPr>
            <a:spLocks noGrp="1"/>
          </p:cNvSpPr>
          <p:nvPr>
            <p:ph type="sldNum" sz="quarter" idx="5"/>
          </p:nvPr>
        </p:nvSpPr>
        <p:spPr/>
        <p:txBody>
          <a:bodyPr/>
          <a:lstStyle/>
          <a:p>
            <a:fld id="{56E08DEA-7264-264A-9AB1-2FE28E381D91}" type="slidenum">
              <a:rPr lang="en-US" smtClean="0"/>
              <a:t>53</a:t>
            </a:fld>
            <a:endParaRPr lang="en-US"/>
          </a:p>
        </p:txBody>
      </p:sp>
    </p:spTree>
    <p:extLst>
      <p:ext uri="{BB962C8B-B14F-4D97-AF65-F5344CB8AC3E}">
        <p14:creationId xmlns:p14="http://schemas.microsoft.com/office/powerpoint/2010/main" val="3609078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they can be used like any other web page in the browser, with a URL that can be bookmarked and used to </a:t>
            </a:r>
            <a:r>
              <a:rPr lang="en-US"/>
              <a:t>navigate to the </a:t>
            </a:r>
            <a:endParaRPr lang="en-US" dirty="0"/>
          </a:p>
          <a:p>
            <a:endParaRPr lang="en-US" dirty="0"/>
          </a:p>
          <a:p>
            <a:r>
              <a:rPr lang="en-US" dirty="0"/>
              <a:t>A good use of this is for </a:t>
            </a:r>
            <a:r>
              <a:rPr lang="en-US" dirty="0" err="1"/>
              <a:t>mainframers</a:t>
            </a:r>
            <a:r>
              <a:rPr lang="en-US" dirty="0"/>
              <a:t> who are comfortable with 3270 interfaces, who can launch the emulator in a browser tab and access their mainframe without the need for any host emulation software on their laptop.  </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54</a:t>
            </a:fld>
            <a:endParaRPr lang="en-US"/>
          </a:p>
        </p:txBody>
      </p:sp>
    </p:spTree>
    <p:extLst>
      <p:ext uri="{BB962C8B-B14F-4D97-AF65-F5344CB8AC3E}">
        <p14:creationId xmlns:p14="http://schemas.microsoft.com/office/powerpoint/2010/main" val="347627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1A23CD6-F4F2-FD42-BCD1-C00CB427B683}"/>
              </a:ext>
            </a:extLst>
          </p:cNvPr>
          <p:cNvSpPr>
            <a:spLocks noGrp="1"/>
          </p:cNvSpPr>
          <p:nvPr>
            <p:ph type="body" idx="1"/>
          </p:nvPr>
        </p:nvSpPr>
        <p:spPr/>
        <p:txBody>
          <a:bodyPr/>
          <a:lstStyle/>
          <a:p>
            <a:r>
              <a:rPr lang="en-US" dirty="0"/>
              <a:t>The </a:t>
            </a:r>
            <a:r>
              <a:rPr lang="en-US" dirty="0" err="1"/>
              <a:t>Zowe</a:t>
            </a:r>
            <a:r>
              <a:rPr lang="en-US" dirty="0"/>
              <a:t> desktop provides is a way for end users to </a:t>
            </a:r>
            <a:r>
              <a:rPr lang="en-US" dirty="0" err="1"/>
              <a:t>acces</a:t>
            </a:r>
            <a:r>
              <a:rPr lang="en-US" dirty="0"/>
              <a:t> their mainframe data using</a:t>
            </a:r>
          </a:p>
          <a:p>
            <a:r>
              <a:rPr lang="en-US" dirty="0"/>
              <a:t>&lt;click&gt;</a:t>
            </a:r>
          </a:p>
          <a:p>
            <a:r>
              <a:rPr lang="en-US" dirty="0"/>
              <a:t>Modern </a:t>
            </a:r>
            <a:r>
              <a:rPr lang="en-US" dirty="0" err="1"/>
              <a:t>guis</a:t>
            </a:r>
            <a:endParaRPr lang="en-US" dirty="0"/>
          </a:p>
          <a:p>
            <a:r>
              <a:rPr lang="en-US" dirty="0"/>
              <a:t>&lt;click&gt;</a:t>
            </a:r>
          </a:p>
          <a:p>
            <a:r>
              <a:rPr lang="en-US" dirty="0"/>
              <a:t>As well as traditional interfaces</a:t>
            </a:r>
          </a:p>
          <a:p>
            <a:r>
              <a:rPr lang="en-US" dirty="0"/>
              <a:t>&lt;click&gt;</a:t>
            </a:r>
          </a:p>
          <a:p>
            <a:r>
              <a:rPr lang="en-US" dirty="0"/>
              <a:t>side by side in a web browser, under the user’s initial TSO logon credentials</a:t>
            </a:r>
          </a:p>
          <a:p>
            <a:r>
              <a:rPr lang="en-US" dirty="0"/>
              <a:t>&lt;click&gt;</a:t>
            </a:r>
          </a:p>
          <a:p>
            <a:r>
              <a:rPr lang="en-US" dirty="0" err="1"/>
              <a:t>Zowe</a:t>
            </a:r>
            <a:r>
              <a:rPr lang="en-US" dirty="0"/>
              <a:t> desktop apps operated with single sign-on which supports multi-factor authentication for just a single initial password challenge at first logon.  </a:t>
            </a:r>
          </a:p>
          <a:p>
            <a:r>
              <a:rPr lang="en-US" dirty="0"/>
              <a:t>&lt;click&gt;</a:t>
            </a:r>
          </a:p>
          <a:p>
            <a:r>
              <a:rPr lang="en-US" dirty="0"/>
              <a:t>Apps communicate and interact with each other through in context launching and awareness.</a:t>
            </a:r>
          </a:p>
          <a:p>
            <a:r>
              <a:rPr lang="en-US" dirty="0"/>
              <a:t>&lt;click&gt;</a:t>
            </a:r>
          </a:p>
          <a:p>
            <a:r>
              <a:rPr lang="en-US" dirty="0"/>
              <a:t>The </a:t>
            </a:r>
            <a:r>
              <a:rPr lang="en-US" dirty="0" err="1"/>
              <a:t>Zowe</a:t>
            </a:r>
            <a:r>
              <a:rPr lang="en-US" dirty="0"/>
              <a:t> desktop fulfills one of </a:t>
            </a:r>
            <a:r>
              <a:rPr lang="en-US" dirty="0" err="1"/>
              <a:t>Zowe’s</a:t>
            </a:r>
            <a:r>
              <a:rPr lang="en-US" dirty="0"/>
              <a:t> initial goals, is to provide all of the old with all of the new, so end users can choose to work with whichever app makes them productive for their  given task, their given skill set, their given experience and background</a:t>
            </a:r>
          </a:p>
          <a:p>
            <a:endParaRPr lang="en-US" dirty="0"/>
          </a:p>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way to think of the </a:t>
            </a:r>
            <a:r>
              <a:rPr lang="en-US" dirty="0" err="1"/>
              <a:t>Zowe</a:t>
            </a:r>
            <a:r>
              <a:rPr lang="en-US" dirty="0"/>
              <a:t> desktop and its apps is like a mobile phone.</a:t>
            </a:r>
          </a:p>
          <a:p>
            <a:endParaRPr lang="en-US" dirty="0"/>
          </a:p>
          <a:p>
            <a:r>
              <a:rPr lang="en-US" dirty="0"/>
              <a:t>Both come with a great set of base apps, but also have the ability to extend through additional marketplace extensions </a:t>
            </a:r>
          </a:p>
          <a:p>
            <a:r>
              <a:rPr lang="en-US" dirty="0"/>
              <a:t> </a:t>
            </a:r>
          </a:p>
          <a:p>
            <a:r>
              <a:rPr lang="en-US" dirty="0" err="1"/>
              <a:t>Zowe</a:t>
            </a:r>
            <a:r>
              <a:rPr lang="en-US" dirty="0"/>
              <a:t> desktop extension plugins can be provided by software vendors or even customers themselves and the </a:t>
            </a:r>
            <a:r>
              <a:rPr lang="en-US" dirty="0" err="1"/>
              <a:t>Zowe</a:t>
            </a:r>
            <a:r>
              <a:rPr lang="en-US" dirty="0"/>
              <a:t> extender documentation provides open source samples of how to do this together with extensive SDK documentation.  </a:t>
            </a:r>
          </a:p>
          <a:p>
            <a:r>
              <a:rPr lang="en-US" dirty="0"/>
              <a:t>&lt;click&gt;</a:t>
            </a:r>
          </a:p>
          <a:p>
            <a:r>
              <a:rPr lang="en-US" dirty="0"/>
              <a:t>Software vendors can apply for a </a:t>
            </a:r>
            <a:r>
              <a:rPr lang="en-US" dirty="0" err="1"/>
              <a:t>Zowe</a:t>
            </a:r>
            <a:r>
              <a:rPr lang="en-US" dirty="0"/>
              <a:t> conformance badge to demonstrate their plugin is built to a set of defined APIs for interoperability and end user consistency.  </a:t>
            </a:r>
          </a:p>
          <a:p>
            <a:r>
              <a:rPr lang="en-US" dirty="0"/>
              <a:t>&lt;click&gt;</a:t>
            </a:r>
          </a:p>
          <a:p>
            <a:r>
              <a:rPr lang="en-US" dirty="0"/>
              <a:t>Examples of this are Rocket </a:t>
            </a:r>
            <a:r>
              <a:rPr lang="en-US" dirty="0" err="1"/>
              <a:t>BlueZone</a:t>
            </a:r>
            <a:r>
              <a:rPr lang="en-US" dirty="0"/>
              <a:t> web,</a:t>
            </a:r>
          </a:p>
          <a:p>
            <a:r>
              <a:rPr lang="en-US" dirty="0"/>
              <a:t>&lt;click&gt;</a:t>
            </a:r>
          </a:p>
          <a:p>
            <a:r>
              <a:rPr lang="en-US" dirty="0"/>
              <a:t>And </a:t>
            </a:r>
            <a:r>
              <a:rPr lang="en-US" dirty="0" err="1"/>
              <a:t>Segus</a:t>
            </a:r>
            <a:r>
              <a:rPr lang="en-US" dirty="0"/>
              <a:t> Engineering SQL Workload Expert for DB2 z/OS.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56</a:t>
            </a:fld>
            <a:endParaRPr lang="en-US"/>
          </a:p>
        </p:txBody>
      </p:sp>
    </p:spTree>
    <p:extLst>
      <p:ext uri="{BB962C8B-B14F-4D97-AF65-F5344CB8AC3E}">
        <p14:creationId xmlns:p14="http://schemas.microsoft.com/office/powerpoint/2010/main" val="1319737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1A23CD6-F4F2-FD42-BCD1-C00CB427B683}"/>
              </a:ext>
            </a:extLst>
          </p:cNvPr>
          <p:cNvSpPr>
            <a:spLocks noGrp="1"/>
          </p:cNvSpPr>
          <p:nvPr>
            <p:ph type="body" idx="1"/>
          </p:nvPr>
        </p:nvSpPr>
        <p:spPr/>
        <p:txBody>
          <a:bodyPr/>
          <a:lstStyle/>
          <a:p>
            <a:r>
              <a:rPr lang="en-US" dirty="0"/>
              <a:t>The </a:t>
            </a:r>
            <a:r>
              <a:rPr lang="en-US" dirty="0" err="1"/>
              <a:t>Zowe</a:t>
            </a:r>
            <a:r>
              <a:rPr lang="en-US" dirty="0"/>
              <a:t> desktop provides is a way for end users to </a:t>
            </a:r>
            <a:r>
              <a:rPr lang="en-US" dirty="0" err="1"/>
              <a:t>acces</a:t>
            </a:r>
            <a:r>
              <a:rPr lang="en-US" dirty="0"/>
              <a:t> their mainframe data using</a:t>
            </a:r>
          </a:p>
          <a:p>
            <a:r>
              <a:rPr lang="en-US" dirty="0"/>
              <a:t>&lt;click&gt;</a:t>
            </a:r>
          </a:p>
          <a:p>
            <a:r>
              <a:rPr lang="en-US" dirty="0"/>
              <a:t>Modern </a:t>
            </a:r>
            <a:r>
              <a:rPr lang="en-US" dirty="0" err="1"/>
              <a:t>guis</a:t>
            </a:r>
            <a:endParaRPr lang="en-US" dirty="0"/>
          </a:p>
          <a:p>
            <a:r>
              <a:rPr lang="en-US" dirty="0"/>
              <a:t>&lt;click&gt;</a:t>
            </a:r>
          </a:p>
          <a:p>
            <a:r>
              <a:rPr lang="en-US" dirty="0"/>
              <a:t>As well as traditional interfaces</a:t>
            </a:r>
          </a:p>
          <a:p>
            <a:r>
              <a:rPr lang="en-US" dirty="0"/>
              <a:t>&lt;click&gt;</a:t>
            </a:r>
          </a:p>
          <a:p>
            <a:r>
              <a:rPr lang="en-US" dirty="0"/>
              <a:t>side by side in a web browser, under the user’s initial TSO logon credentials</a:t>
            </a:r>
          </a:p>
          <a:p>
            <a:r>
              <a:rPr lang="en-US" dirty="0"/>
              <a:t>&lt;click&gt;</a:t>
            </a:r>
          </a:p>
          <a:p>
            <a:r>
              <a:rPr lang="en-US" dirty="0" err="1"/>
              <a:t>Zowe</a:t>
            </a:r>
            <a:r>
              <a:rPr lang="en-US" dirty="0"/>
              <a:t> desktop apps operated with single sign-on which supports multi-factor authentication for just a single initial password challenge at first logon.  </a:t>
            </a:r>
          </a:p>
          <a:p>
            <a:r>
              <a:rPr lang="en-US" dirty="0"/>
              <a:t>&lt;click&gt;</a:t>
            </a:r>
          </a:p>
          <a:p>
            <a:r>
              <a:rPr lang="en-US" dirty="0"/>
              <a:t>Apps communicate and interact with each other through in context launching and awareness.</a:t>
            </a:r>
          </a:p>
          <a:p>
            <a:r>
              <a:rPr lang="en-US" dirty="0"/>
              <a:t>&lt;click&gt;</a:t>
            </a:r>
          </a:p>
          <a:p>
            <a:r>
              <a:rPr lang="en-US" dirty="0"/>
              <a:t>The </a:t>
            </a:r>
            <a:r>
              <a:rPr lang="en-US" dirty="0" err="1"/>
              <a:t>Zowe</a:t>
            </a:r>
            <a:r>
              <a:rPr lang="en-US" dirty="0"/>
              <a:t> desktop fulfills one of </a:t>
            </a:r>
            <a:r>
              <a:rPr lang="en-US" dirty="0" err="1"/>
              <a:t>Zowe’s</a:t>
            </a:r>
            <a:r>
              <a:rPr lang="en-US" dirty="0"/>
              <a:t> initial goals, is to provide all of the old with all of the new, so end users can choose to work with whichever app makes them productive for their  given task, their given skill set, their given experience and background</a:t>
            </a:r>
          </a:p>
          <a:p>
            <a:endParaRPr lang="en-US" dirty="0"/>
          </a:p>
          <a:p>
            <a:endParaRPr lang="en-US" dirty="0"/>
          </a:p>
        </p:txBody>
      </p:sp>
    </p:spTree>
    <p:extLst>
      <p:ext uri="{BB962C8B-B14F-4D97-AF65-F5344CB8AC3E}">
        <p14:creationId xmlns:p14="http://schemas.microsoft.com/office/powerpoint/2010/main" val="3753908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1A23CD6-F4F2-FD42-BCD1-C00CB427B683}"/>
              </a:ext>
            </a:extLst>
          </p:cNvPr>
          <p:cNvSpPr>
            <a:spLocks noGrp="1"/>
          </p:cNvSpPr>
          <p:nvPr>
            <p:ph type="body" idx="1"/>
          </p:nvPr>
        </p:nvSpPr>
        <p:spPr/>
        <p:txBody>
          <a:bodyPr/>
          <a:lstStyle/>
          <a:p>
            <a:r>
              <a:rPr lang="en-US" dirty="0"/>
              <a:t>The </a:t>
            </a:r>
            <a:r>
              <a:rPr lang="en-US" dirty="0" err="1"/>
              <a:t>Zowe</a:t>
            </a:r>
            <a:r>
              <a:rPr lang="en-US" dirty="0"/>
              <a:t> desktop provides is a way for end users to </a:t>
            </a:r>
            <a:r>
              <a:rPr lang="en-US" dirty="0" err="1"/>
              <a:t>acces</a:t>
            </a:r>
            <a:r>
              <a:rPr lang="en-US" dirty="0"/>
              <a:t> their mainframe data using</a:t>
            </a:r>
          </a:p>
          <a:p>
            <a:r>
              <a:rPr lang="en-US" dirty="0"/>
              <a:t>&lt;click&gt;</a:t>
            </a:r>
          </a:p>
          <a:p>
            <a:r>
              <a:rPr lang="en-US" dirty="0"/>
              <a:t>Modern </a:t>
            </a:r>
            <a:r>
              <a:rPr lang="en-US" dirty="0" err="1"/>
              <a:t>guis</a:t>
            </a:r>
            <a:endParaRPr lang="en-US" dirty="0"/>
          </a:p>
          <a:p>
            <a:r>
              <a:rPr lang="en-US" dirty="0"/>
              <a:t>&lt;click&gt;</a:t>
            </a:r>
          </a:p>
          <a:p>
            <a:r>
              <a:rPr lang="en-US" dirty="0"/>
              <a:t>As well as traditional interfaces</a:t>
            </a:r>
          </a:p>
          <a:p>
            <a:r>
              <a:rPr lang="en-US" dirty="0"/>
              <a:t>&lt;click&gt;</a:t>
            </a:r>
          </a:p>
          <a:p>
            <a:r>
              <a:rPr lang="en-US" dirty="0"/>
              <a:t>side by side in a web browser, under the user’s initial TSO logon credentials</a:t>
            </a:r>
          </a:p>
          <a:p>
            <a:r>
              <a:rPr lang="en-US" dirty="0"/>
              <a:t>&lt;click&gt;</a:t>
            </a:r>
          </a:p>
          <a:p>
            <a:r>
              <a:rPr lang="en-US" dirty="0" err="1"/>
              <a:t>Zowe</a:t>
            </a:r>
            <a:r>
              <a:rPr lang="en-US" dirty="0"/>
              <a:t> desktop apps operated with single sign-on which supports multi-factor authentication for just a single initial password challenge at first logon.  </a:t>
            </a:r>
          </a:p>
          <a:p>
            <a:r>
              <a:rPr lang="en-US" dirty="0"/>
              <a:t>&lt;click&gt;</a:t>
            </a:r>
          </a:p>
          <a:p>
            <a:r>
              <a:rPr lang="en-US" dirty="0"/>
              <a:t>Apps communicate and interact with each other through in context launching and awareness.</a:t>
            </a:r>
          </a:p>
          <a:p>
            <a:r>
              <a:rPr lang="en-US" dirty="0"/>
              <a:t>&lt;click&gt;</a:t>
            </a:r>
          </a:p>
          <a:p>
            <a:r>
              <a:rPr lang="en-US" dirty="0"/>
              <a:t>The </a:t>
            </a:r>
            <a:r>
              <a:rPr lang="en-US" dirty="0" err="1"/>
              <a:t>Zowe</a:t>
            </a:r>
            <a:r>
              <a:rPr lang="en-US" dirty="0"/>
              <a:t> desktop fulfills one of </a:t>
            </a:r>
            <a:r>
              <a:rPr lang="en-US" dirty="0" err="1"/>
              <a:t>Zowe’s</a:t>
            </a:r>
            <a:r>
              <a:rPr lang="en-US" dirty="0"/>
              <a:t> initial goals, is to provide all of the old with all of the new, so end users can choose to work with whichever app makes them productive for their  given task, their given skill set, their given experience and background</a:t>
            </a:r>
          </a:p>
          <a:p>
            <a:endParaRPr lang="en-US" dirty="0"/>
          </a:p>
          <a:p>
            <a:endParaRPr lang="en-US" dirty="0"/>
          </a:p>
        </p:txBody>
      </p:sp>
    </p:spTree>
    <p:extLst>
      <p:ext uri="{BB962C8B-B14F-4D97-AF65-F5344CB8AC3E}">
        <p14:creationId xmlns:p14="http://schemas.microsoft.com/office/powerpoint/2010/main" val="4161960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If you update this diagram, please update “zowe-desktop-unable-to-logon.pptx” and PNG file as well. </a:t>
            </a:r>
          </a:p>
        </p:txBody>
      </p:sp>
      <p:sp>
        <p:nvSpPr>
          <p:cNvPr id="4" name="Slide Number Placeholder 3"/>
          <p:cNvSpPr>
            <a:spLocks noGrp="1"/>
          </p:cNvSpPr>
          <p:nvPr>
            <p:ph type="sldNum" sz="quarter" idx="5"/>
          </p:nvPr>
        </p:nvSpPr>
        <p:spPr/>
        <p:txBody>
          <a:bodyPr/>
          <a:lstStyle/>
          <a:p>
            <a:fld id="{F83DCC43-9574-FF4D-B35C-6B0B7AFB0C4B}" type="slidenum">
              <a:rPr lang="en-CN" smtClean="0"/>
              <a:t>59</a:t>
            </a:fld>
            <a:endParaRPr lang="en-CN"/>
          </a:p>
        </p:txBody>
      </p:sp>
    </p:spTree>
    <p:extLst>
      <p:ext uri="{BB962C8B-B14F-4D97-AF65-F5344CB8AC3E}">
        <p14:creationId xmlns:p14="http://schemas.microsoft.com/office/powerpoint/2010/main" val="742045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Zowe</a:t>
            </a:r>
            <a:r>
              <a:rPr lang="en-US" dirty="0"/>
              <a:t> is composed of four main components</a:t>
            </a:r>
          </a:p>
          <a:p>
            <a:r>
              <a:rPr lang="en-US" dirty="0"/>
              <a:t>&lt;click&gt;</a:t>
            </a:r>
          </a:p>
          <a:p>
            <a:r>
              <a:rPr lang="en-US" dirty="0"/>
              <a:t>A command line interface</a:t>
            </a:r>
          </a:p>
          <a:p>
            <a:r>
              <a:rPr lang="en-US" dirty="0"/>
              <a:t>&lt;click&gt;</a:t>
            </a:r>
          </a:p>
          <a:p>
            <a:r>
              <a:rPr lang="en-US" dirty="0"/>
              <a:t>A visual studio code extension known as the </a:t>
            </a:r>
            <a:r>
              <a:rPr lang="en-US" dirty="0" err="1"/>
              <a:t>Zowe</a:t>
            </a:r>
            <a:r>
              <a:rPr lang="en-US" dirty="0"/>
              <a:t> Explorer</a:t>
            </a:r>
          </a:p>
          <a:p>
            <a:r>
              <a:rPr lang="en-US" dirty="0"/>
              <a:t>&lt;click&gt;</a:t>
            </a:r>
          </a:p>
          <a:p>
            <a:r>
              <a:rPr lang="en-US" dirty="0"/>
              <a:t>A web user interface accessible through a desktop browser</a:t>
            </a:r>
          </a:p>
          <a:p>
            <a:r>
              <a:rPr lang="en-US" dirty="0"/>
              <a:t>&lt;click&gt;</a:t>
            </a:r>
          </a:p>
          <a:p>
            <a:r>
              <a:rPr lang="en-US" dirty="0"/>
              <a:t>And a powerful API Mediation Layer</a:t>
            </a:r>
          </a:p>
          <a:p>
            <a:endParaRPr lang="en-US" dirty="0"/>
          </a:p>
          <a:p>
            <a:r>
              <a:rPr lang="en-US" dirty="0"/>
              <a:t>Let’s look at each of these in more detail.</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6</a:t>
            </a:fld>
            <a:endParaRPr lang="en-US"/>
          </a:p>
        </p:txBody>
      </p:sp>
    </p:spTree>
    <p:extLst>
      <p:ext uri="{BB962C8B-B14F-4D97-AF65-F5344CB8AC3E}">
        <p14:creationId xmlns:p14="http://schemas.microsoft.com/office/powerpoint/2010/main" val="125548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F83DCC43-9574-FF4D-B35C-6B0B7AFB0C4B}" type="slidenum">
              <a:rPr lang="en-CN" smtClean="0"/>
              <a:t>60</a:t>
            </a:fld>
            <a:endParaRPr lang="en-CN"/>
          </a:p>
        </p:txBody>
      </p:sp>
    </p:spTree>
    <p:extLst>
      <p:ext uri="{BB962C8B-B14F-4D97-AF65-F5344CB8AC3E}">
        <p14:creationId xmlns:p14="http://schemas.microsoft.com/office/powerpoint/2010/main" val="3488205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Because all of these commands are running on my laptop where I showed them operating from my MacBook’s terminal, it opens up the </a:t>
            </a:r>
            <a:r>
              <a:rPr lang="en-US" dirty="0" err="1"/>
              <a:t>apeteure</a:t>
            </a:r>
            <a:r>
              <a:rPr lang="en-US" dirty="0"/>
              <a:t> where I can run the commands from any other tool on my laptop that can issue commands such as those for</a:t>
            </a:r>
          </a:p>
          <a:p>
            <a:r>
              <a:rPr lang="en-US" dirty="0"/>
              <a:t>&lt;click&gt;</a:t>
            </a:r>
          </a:p>
          <a:p>
            <a:r>
              <a:rPr lang="en-US" dirty="0"/>
              <a:t>DevOps tooling</a:t>
            </a:r>
          </a:p>
          <a:p>
            <a:r>
              <a:rPr lang="en-US" dirty="0"/>
              <a:t>&lt;click&gt;</a:t>
            </a:r>
          </a:p>
          <a:p>
            <a:r>
              <a:rPr lang="en-US" dirty="0"/>
              <a:t>CICD pipelines such as a Jenkins server, Travis, Team City, or other enterprise </a:t>
            </a:r>
            <a:r>
              <a:rPr lang="en-US" dirty="0" err="1"/>
              <a:t>rel</a:t>
            </a:r>
            <a:r>
              <a:rPr lang="en-US" dirty="0"/>
              <a:t> </a:t>
            </a:r>
            <a:r>
              <a:rPr lang="en-US" dirty="0" err="1"/>
              <a:t>eng</a:t>
            </a:r>
            <a:r>
              <a:rPr lang="en-US" dirty="0"/>
              <a:t> tools</a:t>
            </a:r>
          </a:p>
          <a:p>
            <a:r>
              <a:rPr lang="en-US" dirty="0"/>
              <a:t>&lt;click&gt;</a:t>
            </a:r>
          </a:p>
          <a:p>
            <a:r>
              <a:rPr lang="en-US" dirty="0"/>
              <a:t>Automation scripts </a:t>
            </a:r>
          </a:p>
          <a:p>
            <a:r>
              <a:rPr lang="en-US" dirty="0"/>
              <a:t>&lt;click&gt;</a:t>
            </a:r>
          </a:p>
          <a:p>
            <a:r>
              <a:rPr lang="en-US" dirty="0"/>
              <a:t>And other scenarios where mainframe orchestration if required</a:t>
            </a:r>
          </a:p>
          <a:p>
            <a:r>
              <a:rPr lang="en-US" dirty="0"/>
              <a:t>This allows a developer familiar with their existing software suite to seamlessly use the </a:t>
            </a:r>
            <a:r>
              <a:rPr lang="en-US" dirty="0" err="1"/>
              <a:t>Zowe</a:t>
            </a:r>
            <a:r>
              <a:rPr lang="en-US" dirty="0"/>
              <a:t> CLI to bring the mainframe into their world of tooling, making it a more familiar computing platform</a:t>
            </a:r>
          </a:p>
          <a:p>
            <a:endParaRPr lang="en-US" dirty="0"/>
          </a:p>
          <a:p>
            <a:r>
              <a:rPr lang="en-US" dirty="0"/>
              <a:t>All of this is done with encrypted communication using the laptop’s native credential store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391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0480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6702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7072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F83DCC43-9574-FF4D-B35C-6B0B7AFB0C4B}" type="slidenum">
              <a:rPr lang="en-CN" smtClean="0"/>
              <a:t>66</a:t>
            </a:fld>
            <a:endParaRPr lang="en-CN"/>
          </a:p>
        </p:txBody>
      </p:sp>
    </p:spTree>
    <p:extLst>
      <p:ext uri="{BB962C8B-B14F-4D97-AF65-F5344CB8AC3E}">
        <p14:creationId xmlns:p14="http://schemas.microsoft.com/office/powerpoint/2010/main" val="121646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If you update this diagram, please update “zowe-desktop-unable-to-logon.pptx” and PNG file as well. </a:t>
            </a:r>
          </a:p>
        </p:txBody>
      </p:sp>
      <p:sp>
        <p:nvSpPr>
          <p:cNvPr id="4" name="Slide Number Placeholder 3"/>
          <p:cNvSpPr>
            <a:spLocks noGrp="1"/>
          </p:cNvSpPr>
          <p:nvPr>
            <p:ph type="sldNum" sz="quarter" idx="5"/>
          </p:nvPr>
        </p:nvSpPr>
        <p:spPr/>
        <p:txBody>
          <a:bodyPr/>
          <a:lstStyle/>
          <a:p>
            <a:fld id="{F83DCC43-9574-FF4D-B35C-6B0B7AFB0C4B}" type="slidenum">
              <a:rPr lang="en-CN" smtClean="0"/>
              <a:t>67</a:t>
            </a:fld>
            <a:endParaRPr lang="en-CN"/>
          </a:p>
        </p:txBody>
      </p:sp>
    </p:spTree>
    <p:extLst>
      <p:ext uri="{BB962C8B-B14F-4D97-AF65-F5344CB8AC3E}">
        <p14:creationId xmlns:p14="http://schemas.microsoft.com/office/powerpoint/2010/main" val="10966123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blogs</a:t>
            </a:r>
          </a:p>
        </p:txBody>
      </p:sp>
      <p:sp>
        <p:nvSpPr>
          <p:cNvPr id="4" name="Slide Number Placeholder 3"/>
          <p:cNvSpPr>
            <a:spLocks noGrp="1"/>
          </p:cNvSpPr>
          <p:nvPr>
            <p:ph type="sldNum" sz="quarter" idx="5"/>
          </p:nvPr>
        </p:nvSpPr>
        <p:spPr/>
        <p:txBody>
          <a:bodyPr/>
          <a:lstStyle/>
          <a:p>
            <a:fld id="{56E08DEA-7264-264A-9AB1-2FE28E381D91}" type="slidenum">
              <a:rPr lang="en-US" smtClean="0"/>
              <a:t>68</a:t>
            </a:fld>
            <a:endParaRPr lang="en-US"/>
          </a:p>
        </p:txBody>
      </p:sp>
    </p:spTree>
    <p:extLst>
      <p:ext uri="{BB962C8B-B14F-4D97-AF65-F5344CB8AC3E}">
        <p14:creationId xmlns:p14="http://schemas.microsoft.com/office/powerpoint/2010/main" val="45926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blogs</a:t>
            </a:r>
          </a:p>
        </p:txBody>
      </p:sp>
      <p:sp>
        <p:nvSpPr>
          <p:cNvPr id="4" name="Slide Number Placeholder 3"/>
          <p:cNvSpPr>
            <a:spLocks noGrp="1"/>
          </p:cNvSpPr>
          <p:nvPr>
            <p:ph type="sldNum" sz="quarter" idx="5"/>
          </p:nvPr>
        </p:nvSpPr>
        <p:spPr/>
        <p:txBody>
          <a:bodyPr/>
          <a:lstStyle/>
          <a:p>
            <a:fld id="{56E08DEA-7264-264A-9AB1-2FE28E381D91}" type="slidenum">
              <a:rPr lang="en-US" smtClean="0"/>
              <a:t>69</a:t>
            </a:fld>
            <a:endParaRPr lang="en-US"/>
          </a:p>
        </p:txBody>
      </p:sp>
    </p:spTree>
    <p:extLst>
      <p:ext uri="{BB962C8B-B14F-4D97-AF65-F5344CB8AC3E}">
        <p14:creationId xmlns:p14="http://schemas.microsoft.com/office/powerpoint/2010/main" val="257610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blogs</a:t>
            </a:r>
          </a:p>
        </p:txBody>
      </p:sp>
      <p:sp>
        <p:nvSpPr>
          <p:cNvPr id="4" name="Slide Number Placeholder 3"/>
          <p:cNvSpPr>
            <a:spLocks noGrp="1"/>
          </p:cNvSpPr>
          <p:nvPr>
            <p:ph type="sldNum" sz="quarter" idx="5"/>
          </p:nvPr>
        </p:nvSpPr>
        <p:spPr/>
        <p:txBody>
          <a:bodyPr/>
          <a:lstStyle/>
          <a:p>
            <a:fld id="{56E08DEA-7264-264A-9AB1-2FE28E381D91}" type="slidenum">
              <a:rPr lang="en-US" smtClean="0"/>
              <a:t>70</a:t>
            </a:fld>
            <a:endParaRPr lang="en-US"/>
          </a:p>
        </p:txBody>
      </p:sp>
    </p:spTree>
    <p:extLst>
      <p:ext uri="{BB962C8B-B14F-4D97-AF65-F5344CB8AC3E}">
        <p14:creationId xmlns:p14="http://schemas.microsoft.com/office/powerpoint/2010/main" val="1858554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user interface, or CLI, allows a user to issue commands from their PC to directly operate and manage their mainframe.</a:t>
            </a:r>
          </a:p>
          <a:p>
            <a:r>
              <a:rPr lang="en-US" dirty="0"/>
              <a:t>&lt;click&gt;</a:t>
            </a:r>
          </a:p>
          <a:p>
            <a:r>
              <a:rPr lang="en-US" dirty="0"/>
              <a:t>CLI commands are broken down into groups.  The core set includes groups to work with </a:t>
            </a:r>
          </a:p>
          <a:p>
            <a:r>
              <a:rPr lang="en-US" dirty="0"/>
              <a:t>&lt;click&gt;</a:t>
            </a:r>
          </a:p>
        </p:txBody>
      </p:sp>
      <p:sp>
        <p:nvSpPr>
          <p:cNvPr id="4" name="Slide Number Placeholder 3"/>
          <p:cNvSpPr>
            <a:spLocks noGrp="1"/>
          </p:cNvSpPr>
          <p:nvPr>
            <p:ph type="sldNum" sz="quarter" idx="5"/>
          </p:nvPr>
        </p:nvSpPr>
        <p:spPr/>
        <p:txBody>
          <a:bodyPr/>
          <a:lstStyle/>
          <a:p>
            <a:fld id="{56E08DEA-7264-264A-9AB1-2FE28E381D91}" type="slidenum">
              <a:rPr lang="en-US" smtClean="0"/>
              <a:t>7</a:t>
            </a:fld>
            <a:endParaRPr lang="en-US"/>
          </a:p>
        </p:txBody>
      </p:sp>
    </p:spTree>
    <p:extLst>
      <p:ext uri="{BB962C8B-B14F-4D97-AF65-F5344CB8AC3E}">
        <p14:creationId xmlns:p14="http://schemas.microsoft.com/office/powerpoint/2010/main" val="2162997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goal is to provide a platform for access to the mainframe using tools that are </a:t>
            </a:r>
          </a:p>
          <a:p>
            <a:r>
              <a:rPr lang="en-US" dirty="0"/>
              <a:t>&lt;click to animate text&gt;</a:t>
            </a:r>
          </a:p>
          <a:p>
            <a:r>
              <a:rPr lang="en-US" dirty="0"/>
              <a:t>Open</a:t>
            </a:r>
          </a:p>
          <a:p>
            <a:r>
              <a:rPr lang="en-US" dirty="0"/>
              <a:t>Simple</a:t>
            </a:r>
          </a:p>
          <a:p>
            <a:r>
              <a:rPr lang="en-US" dirty="0"/>
              <a:t>Familiar</a:t>
            </a:r>
          </a:p>
          <a:p>
            <a:endParaRPr lang="en-US" dirty="0"/>
          </a:p>
          <a:p>
            <a:r>
              <a:rPr lang="en-US" dirty="0"/>
              <a:t>&lt;click to introduce red border around </a:t>
            </a:r>
            <a:r>
              <a:rPr lang="en-US" dirty="0" err="1"/>
              <a:t>zowe.org</a:t>
            </a:r>
            <a:r>
              <a:rPr lang="en-US" dirty="0"/>
              <a:t> graphic&gt;</a:t>
            </a:r>
          </a:p>
          <a:p>
            <a:r>
              <a:rPr lang="en-US" dirty="0"/>
              <a:t>Information about </a:t>
            </a:r>
            <a:r>
              <a:rPr lang="en-US" dirty="0" err="1"/>
              <a:t>Zowe</a:t>
            </a:r>
            <a:r>
              <a:rPr lang="en-US" dirty="0"/>
              <a:t> can be found at </a:t>
            </a:r>
            <a:r>
              <a:rPr lang="en-US" dirty="0" err="1"/>
              <a:t>zowe.org</a:t>
            </a:r>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72</a:t>
            </a:fld>
            <a:endParaRPr lang="en-US"/>
          </a:p>
        </p:txBody>
      </p:sp>
    </p:spTree>
    <p:extLst>
      <p:ext uri="{BB962C8B-B14F-4D97-AF65-F5344CB8AC3E}">
        <p14:creationId xmlns:p14="http://schemas.microsoft.com/office/powerpoint/2010/main" val="27273149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blogs</a:t>
            </a:r>
          </a:p>
        </p:txBody>
      </p:sp>
      <p:sp>
        <p:nvSpPr>
          <p:cNvPr id="4" name="Slide Number Placeholder 3"/>
          <p:cNvSpPr>
            <a:spLocks noGrp="1"/>
          </p:cNvSpPr>
          <p:nvPr>
            <p:ph type="sldNum" sz="quarter" idx="5"/>
          </p:nvPr>
        </p:nvSpPr>
        <p:spPr/>
        <p:txBody>
          <a:bodyPr/>
          <a:lstStyle/>
          <a:p>
            <a:fld id="{56E08DEA-7264-264A-9AB1-2FE28E381D91}" type="slidenum">
              <a:rPr lang="en-US" smtClean="0"/>
              <a:t>73</a:t>
            </a:fld>
            <a:endParaRPr lang="en-US"/>
          </a:p>
        </p:txBody>
      </p:sp>
    </p:spTree>
    <p:extLst>
      <p:ext uri="{BB962C8B-B14F-4D97-AF65-F5344CB8AC3E}">
        <p14:creationId xmlns:p14="http://schemas.microsoft.com/office/powerpoint/2010/main" val="2729510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8</a:t>
            </a:fld>
            <a:endParaRPr lang="en-US"/>
          </a:p>
        </p:txBody>
      </p:sp>
    </p:spTree>
    <p:extLst>
      <p:ext uri="{BB962C8B-B14F-4D97-AF65-F5344CB8AC3E}">
        <p14:creationId xmlns:p14="http://schemas.microsoft.com/office/powerpoint/2010/main" val="4219666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sets, where you can </a:t>
            </a:r>
          </a:p>
          <a:p>
            <a:r>
              <a:rPr lang="en-US" dirty="0"/>
              <a:t>&lt;click&gt;</a:t>
            </a:r>
          </a:p>
          <a:p>
            <a:r>
              <a:rPr lang="en-US" dirty="0"/>
              <a:t>list data sets for a file</a:t>
            </a:r>
          </a:p>
          <a:p>
            <a:r>
              <a:rPr lang="en-US" dirty="0"/>
              <a:t>&lt;click&gt;</a:t>
            </a:r>
          </a:p>
          <a:p>
            <a:r>
              <a:rPr lang="en-US" dirty="0"/>
              <a:t>List the members of a PDS</a:t>
            </a:r>
          </a:p>
          <a:p>
            <a:r>
              <a:rPr lang="en-US" dirty="0"/>
              <a:t>&lt;click&gt;</a:t>
            </a:r>
          </a:p>
          <a:p>
            <a:r>
              <a:rPr lang="en-US" dirty="0"/>
              <a:t>download members to your PC </a:t>
            </a:r>
          </a:p>
          <a:p>
            <a:r>
              <a:rPr lang="en-US" dirty="0"/>
              <a:t>&lt;</a:t>
            </a:r>
            <a:r>
              <a:rPr lang="en-US" dirty="0" err="1"/>
              <a:t>clicl</a:t>
            </a:r>
            <a:r>
              <a:rPr lang="en-US" dirty="0"/>
              <a:t>&gt;</a:t>
            </a:r>
          </a:p>
          <a:p>
            <a:r>
              <a:rPr lang="en-US" dirty="0"/>
              <a:t>And submit job control language data sets to the JES queue</a:t>
            </a:r>
          </a:p>
        </p:txBody>
      </p:sp>
      <p:sp>
        <p:nvSpPr>
          <p:cNvPr id="4" name="Slide Number Placeholder 3"/>
          <p:cNvSpPr>
            <a:spLocks noGrp="1"/>
          </p:cNvSpPr>
          <p:nvPr>
            <p:ph type="sldNum" sz="quarter" idx="5"/>
          </p:nvPr>
        </p:nvSpPr>
        <p:spPr/>
        <p:txBody>
          <a:bodyPr/>
          <a:lstStyle/>
          <a:p>
            <a:fld id="{56E08DEA-7264-264A-9AB1-2FE28E381D91}" type="slidenum">
              <a:rPr lang="en-US" smtClean="0"/>
              <a:t>12</a:t>
            </a:fld>
            <a:endParaRPr lang="en-US"/>
          </a:p>
        </p:txBody>
      </p:sp>
    </p:spTree>
    <p:extLst>
      <p:ext uri="{BB962C8B-B14F-4D97-AF65-F5344CB8AC3E}">
        <p14:creationId xmlns:p14="http://schemas.microsoft.com/office/powerpoint/2010/main" val="272926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jobs groups allows you to </a:t>
            </a:r>
          </a:p>
          <a:p>
            <a:r>
              <a:rPr lang="en-US" dirty="0"/>
              <a:t>&lt;click&gt;</a:t>
            </a:r>
          </a:p>
          <a:p>
            <a:r>
              <a:rPr lang="en-US" dirty="0"/>
              <a:t>List jobs by prefix, owner or status</a:t>
            </a:r>
          </a:p>
          <a:p>
            <a:r>
              <a:rPr lang="en-US" dirty="0"/>
              <a:t>&lt;click&gt;</a:t>
            </a:r>
          </a:p>
          <a:p>
            <a:r>
              <a:rPr lang="en-US" dirty="0"/>
              <a:t>View a list of spool files</a:t>
            </a:r>
          </a:p>
          <a:p>
            <a:r>
              <a:rPr lang="en-US" dirty="0"/>
              <a:t>&lt;view&gt;</a:t>
            </a:r>
          </a:p>
          <a:p>
            <a:r>
              <a:rPr lang="en-US" dirty="0"/>
              <a:t>As well as content for an individual spool file</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56E08DEA-7264-264A-9AB1-2FE28E381D91}" type="slidenum">
              <a:rPr lang="en-US" smtClean="0"/>
              <a:t>13</a:t>
            </a:fld>
            <a:endParaRPr lang="en-US"/>
          </a:p>
        </p:txBody>
      </p:sp>
    </p:spTree>
    <p:extLst>
      <p:ext uri="{BB962C8B-B14F-4D97-AF65-F5344CB8AC3E}">
        <p14:creationId xmlns:p14="http://schemas.microsoft.com/office/powerpoint/2010/main" val="293093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427418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22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931165" y="1383976"/>
            <a:ext cx="7296911" cy="1921788"/>
          </a:xfrm>
          <a:prstGeom prst="rect">
            <a:avLst/>
          </a:prstGeom>
        </p:spPr>
        <p:txBody>
          <a:bodyPr anchor="b" anchorCtr="0">
            <a:normAutofit/>
          </a:bodyPr>
          <a:lstStyle>
            <a:lvl1pPr marL="0" indent="0" algn="ctr">
              <a:buNone/>
              <a:defRPr sz="4800" b="1">
                <a:solidFill>
                  <a:schemeClr val="bg1"/>
                </a:solidFill>
              </a:defRPr>
            </a:lvl1pPr>
          </a:lstStyle>
          <a:p>
            <a:pPr algn="ctr"/>
            <a:r>
              <a:rPr lang="en-US" dirty="0"/>
              <a:t>Click to Edit Title</a:t>
            </a:r>
          </a:p>
        </p:txBody>
      </p:sp>
      <p:sp>
        <p:nvSpPr>
          <p:cNvPr id="6" name="Text Placeholder 3"/>
          <p:cNvSpPr>
            <a:spLocks noGrp="1"/>
          </p:cNvSpPr>
          <p:nvPr>
            <p:ph type="body" sz="quarter" idx="11"/>
          </p:nvPr>
        </p:nvSpPr>
        <p:spPr>
          <a:xfrm>
            <a:off x="931165" y="3216505"/>
            <a:ext cx="7296912" cy="403106"/>
          </a:xfrm>
          <a:prstGeom prst="rect">
            <a:avLst/>
          </a:prstGeom>
        </p:spPr>
        <p:txBody>
          <a:bodyPr>
            <a:noAutofit/>
          </a:bodyPr>
          <a:lstStyle>
            <a:lvl1pPr marL="0" indent="0" algn="ctr">
              <a:buNone/>
              <a:defRPr sz="2800">
                <a:solidFill>
                  <a:schemeClr val="bg1"/>
                </a:solidFill>
              </a:defRPr>
            </a:lvl1pPr>
          </a:lstStyle>
          <a:p>
            <a:pPr algn="ctr"/>
            <a:r>
              <a:rPr lang="en-US" dirty="0"/>
              <a:t>Name / Subtitle Here</a:t>
            </a:r>
          </a:p>
        </p:txBody>
      </p:sp>
    </p:spTree>
    <p:extLst>
      <p:ext uri="{BB962C8B-B14F-4D97-AF65-F5344CB8AC3E}">
        <p14:creationId xmlns:p14="http://schemas.microsoft.com/office/powerpoint/2010/main" val="143425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1951" y="1447799"/>
            <a:ext cx="8245009" cy="3146823"/>
          </a:xfrm>
          <a:prstGeom prst="rect">
            <a:avLst/>
          </a:prstGeom>
        </p:spPr>
        <p:txBody>
          <a:bodyPr/>
          <a:lstStyle>
            <a:lvl1pPr>
              <a:buClr>
                <a:srgbClr val="2A7DE1"/>
              </a:buClr>
              <a:defRPr sz="2800">
                <a:latin typeface="Arial"/>
                <a:cs typeface="Arial"/>
              </a:defRPr>
            </a:lvl1pPr>
            <a:lvl2pPr>
              <a:buClr>
                <a:srgbClr val="2A7DE1"/>
              </a:buClr>
              <a:defRPr sz="2400">
                <a:latin typeface="Arial"/>
                <a:cs typeface="Arial"/>
              </a:defRPr>
            </a:lvl2pPr>
            <a:lvl3pPr>
              <a:buClr>
                <a:srgbClr val="2A7DE1"/>
              </a:buClr>
              <a:defRPr sz="2000">
                <a:latin typeface="Arial"/>
                <a:cs typeface="Arial"/>
              </a:defRPr>
            </a:lvl3pPr>
            <a:lvl4pPr>
              <a:buClr>
                <a:srgbClr val="2A7DE1"/>
              </a:buClr>
              <a:defRPr>
                <a:latin typeface="Arial"/>
                <a:cs typeface="Arial"/>
              </a:defRPr>
            </a:lvl4pPr>
            <a:lvl5pPr>
              <a:buClr>
                <a:srgbClr val="2A7DE1"/>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a:t>
            </a:r>
            <a:r>
              <a:rPr lang="en-CA" dirty="0" err="1"/>
              <a:t>levelv</a:t>
            </a:r>
            <a:endParaRPr lang="en-US" dirty="0"/>
          </a:p>
        </p:txBody>
      </p:sp>
    </p:spTree>
    <p:extLst>
      <p:ext uri="{BB962C8B-B14F-4D97-AF65-F5344CB8AC3E}">
        <p14:creationId xmlns:p14="http://schemas.microsoft.com/office/powerpoint/2010/main" val="205799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68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BA389-4923-0B46-9071-1DEEDED6BB0D}"/>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F66F614F-2A94-5A44-ABD1-3DC1D3E81C0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CF03245-8460-DE4C-BBC4-80EFC0CEDA18}"/>
              </a:ext>
            </a:extLst>
          </p:cNvPr>
          <p:cNvSpPr>
            <a:spLocks noGrp="1"/>
          </p:cNvSpPr>
          <p:nvPr>
            <p:ph type="dt" sz="half" idx="10"/>
          </p:nvPr>
        </p:nvSpPr>
        <p:spPr/>
        <p:txBody>
          <a:bodyPr/>
          <a:lstStyle/>
          <a:p>
            <a:fld id="{6703069C-06CB-1D46-B0E8-48E5118BA723}" type="datetimeFigureOut">
              <a:rPr lang="en-US" smtClean="0"/>
              <a:t>2/23/21</a:t>
            </a:fld>
            <a:endParaRPr lang="en-US"/>
          </a:p>
        </p:txBody>
      </p:sp>
      <p:sp>
        <p:nvSpPr>
          <p:cNvPr id="5" name="Footer Placeholder 4">
            <a:extLst>
              <a:ext uri="{FF2B5EF4-FFF2-40B4-BE49-F238E27FC236}">
                <a16:creationId xmlns:a16="http://schemas.microsoft.com/office/drawing/2014/main" id="{CB868733-EA90-0046-892B-FD15B7A7A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6AF39-E497-F349-9504-40765F421DC2}"/>
              </a:ext>
            </a:extLst>
          </p:cNvPr>
          <p:cNvSpPr>
            <a:spLocks noGrp="1"/>
          </p:cNvSpPr>
          <p:nvPr>
            <p:ph type="sldNum" sz="quarter" idx="12"/>
          </p:nvPr>
        </p:nvSpPr>
        <p:spPr/>
        <p:txBody>
          <a:bodyPr/>
          <a:lstStyle/>
          <a:p>
            <a:pPr algn="r"/>
            <a:fld id="{00000000-1234-1234-1234-123412341234}" type="slidenum">
              <a:rPr lang="en-US" smtClean="0"/>
              <a:pPr algn="r"/>
              <a:t>‹#›</a:t>
            </a:fld>
            <a:endParaRPr lang="en-US"/>
          </a:p>
        </p:txBody>
      </p:sp>
      <p:pic>
        <p:nvPicPr>
          <p:cNvPr id="7" name="Picture 6">
            <a:extLst>
              <a:ext uri="{FF2B5EF4-FFF2-40B4-BE49-F238E27FC236}">
                <a16:creationId xmlns:a16="http://schemas.microsoft.com/office/drawing/2014/main" id="{3CA2D6B7-92E9-064A-B892-9DD51CF9D31E}"/>
              </a:ext>
            </a:extLst>
          </p:cNvPr>
          <p:cNvPicPr>
            <a:picLocks noChangeAspect="1"/>
          </p:cNvPicPr>
          <p:nvPr userDrawn="1"/>
        </p:nvPicPr>
        <p:blipFill>
          <a:blip r:embed="rId2"/>
          <a:stretch>
            <a:fillRect/>
          </a:stretch>
        </p:blipFill>
        <p:spPr>
          <a:xfrm>
            <a:off x="6975873" y="172040"/>
            <a:ext cx="2104963" cy="669732"/>
          </a:xfrm>
          <a:prstGeom prst="rect">
            <a:avLst/>
          </a:prstGeom>
        </p:spPr>
      </p:pic>
    </p:spTree>
    <p:extLst>
      <p:ext uri="{BB962C8B-B14F-4D97-AF65-F5344CB8AC3E}">
        <p14:creationId xmlns:p14="http://schemas.microsoft.com/office/powerpoint/2010/main" val="271271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Content 1" type="obj">
  <p:cSld name="Title + Content 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7"/>
          <p:cNvSpPr txBox="1">
            <a:spLocks noGrp="1"/>
          </p:cNvSpPr>
          <p:nvPr>
            <p:ph type="title"/>
          </p:nvPr>
        </p:nvSpPr>
        <p:spPr>
          <a:xfrm>
            <a:off x="328722" y="172040"/>
            <a:ext cx="6526703" cy="86825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1691B"/>
              </a:buClr>
              <a:buSzPts val="2800"/>
              <a:buFont typeface="Arial"/>
              <a:buNone/>
              <a:defRPr sz="2100" b="1" i="0">
                <a:solidFill>
                  <a:srgbClr val="E1691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body" idx="1"/>
          </p:nvPr>
        </p:nvSpPr>
        <p:spPr>
          <a:xfrm>
            <a:off x="323950" y="1165631"/>
            <a:ext cx="8519994" cy="367531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400"/>
              <a:buFont typeface="Arial"/>
              <a:buNone/>
              <a:defRPr sz="1800">
                <a:latin typeface="Arial"/>
                <a:ea typeface="Arial"/>
                <a:cs typeface="Arial"/>
                <a:sym typeface="Arial"/>
              </a:defRPr>
            </a:lvl1pPr>
            <a:lvl2pPr marL="685800" lvl="1" indent="-171450" algn="l">
              <a:lnSpc>
                <a:spcPct val="90000"/>
              </a:lnSpc>
              <a:spcBef>
                <a:spcPts val="375"/>
              </a:spcBef>
              <a:spcAft>
                <a:spcPts val="0"/>
              </a:spcAft>
              <a:buClr>
                <a:schemeClr val="dk1"/>
              </a:buClr>
              <a:buSzPts val="2200"/>
              <a:buFont typeface="Arial"/>
              <a:buNone/>
              <a:defRPr sz="1650">
                <a:latin typeface="Arial"/>
                <a:ea typeface="Arial"/>
                <a:cs typeface="Arial"/>
                <a:sym typeface="Arial"/>
              </a:defRPr>
            </a:lvl2pPr>
            <a:lvl3pPr marL="1028700" lvl="2" indent="-171450" algn="l">
              <a:lnSpc>
                <a:spcPct val="90000"/>
              </a:lnSpc>
              <a:spcBef>
                <a:spcPts val="375"/>
              </a:spcBef>
              <a:spcAft>
                <a:spcPts val="0"/>
              </a:spcAft>
              <a:buClr>
                <a:schemeClr val="dk1"/>
              </a:buClr>
              <a:buSzPts val="2000"/>
              <a:buFont typeface="Arial"/>
              <a:buNone/>
              <a:defRPr>
                <a:latin typeface="Arial"/>
                <a:ea typeface="Arial"/>
                <a:cs typeface="Arial"/>
                <a:sym typeface="Arial"/>
              </a:defRPr>
            </a:lvl3pPr>
            <a:lvl4pPr marL="1371600" lvl="3" indent="-171450" algn="l">
              <a:lnSpc>
                <a:spcPct val="90000"/>
              </a:lnSpc>
              <a:spcBef>
                <a:spcPts val="375"/>
              </a:spcBef>
              <a:spcAft>
                <a:spcPts val="0"/>
              </a:spcAft>
              <a:buClr>
                <a:schemeClr val="dk1"/>
              </a:buClr>
              <a:buSzPts val="2000"/>
              <a:buFont typeface="Arial"/>
              <a:buNone/>
              <a:defRPr sz="1500">
                <a:latin typeface="Arial"/>
                <a:ea typeface="Arial"/>
                <a:cs typeface="Arial"/>
                <a:sym typeface="Arial"/>
              </a:defRPr>
            </a:lvl4pPr>
            <a:lvl5pPr marL="1714500" lvl="4" indent="-171450" algn="l">
              <a:lnSpc>
                <a:spcPct val="90000"/>
              </a:lnSpc>
              <a:spcBef>
                <a:spcPts val="375"/>
              </a:spcBef>
              <a:spcAft>
                <a:spcPts val="0"/>
              </a:spcAft>
              <a:buClr>
                <a:schemeClr val="dk1"/>
              </a:buClr>
              <a:buSzPts val="1800"/>
              <a:buFont typeface="Arial"/>
              <a:buNone/>
              <a:defRPr>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 name="Google Shape;20;p7"/>
          <p:cNvSpPr txBox="1">
            <a:spLocks noGrp="1"/>
          </p:cNvSpPr>
          <p:nvPr>
            <p:ph type="sldNum" idx="12"/>
          </p:nvPr>
        </p:nvSpPr>
        <p:spPr>
          <a:xfrm>
            <a:off x="8414085" y="4878186"/>
            <a:ext cx="666750" cy="27384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800"/>
              <a:buFont typeface="Arial"/>
              <a:buNone/>
              <a:defRPr sz="600" b="1"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600" b="1"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600" b="1"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600" b="1"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600" b="1"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600" b="1"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600" b="1"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600" b="1"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600" b="1"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2391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250904"/>
      </p:ext>
    </p:extLst>
  </p:cSld>
  <p:clrMap bg1="lt1" tx1="dk1" bg2="lt2" tx2="dk2" accent1="accent1" accent2="accent2" accent3="accent3" accent4="accent4" accent5="accent5" accent6="accent6" hlink="hlink" folHlink="folHlink"/>
  <p:sldLayoutIdLst>
    <p:sldLayoutId id="2147483660" r:id="rId1"/>
    <p:sldLayoutId id="2147483658" r:id="rId2"/>
    <p:sldLayoutId id="2147483657" r:id="rId3"/>
    <p:sldLayoutId id="2147483656" r:id="rId4"/>
    <p:sldLayoutId id="2147483663" r:id="rId5"/>
    <p:sldLayoutId id="2147483664" r:id="rId6"/>
    <p:sldLayoutId id="2147483665" r:id="rId7"/>
  </p:sldLayoutIdLst>
  <p:txStyles>
    <p:titleStyle>
      <a:lvl1pPr algn="l" defTabSz="457200" rtl="0" eaLnBrk="1" latinLnBrk="0" hangingPunct="1">
        <a:spcBef>
          <a:spcPct val="0"/>
        </a:spcBef>
        <a:buNone/>
        <a:defRPr sz="3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tif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tiff"/></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tiff"/></Relationships>
</file>

<file path=ppt/slides/_rels/slide6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tif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35395C0-C89E-404F-926C-9183366E0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78" y="1320312"/>
            <a:ext cx="3463117" cy="33460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C695480-2BA5-CB46-92F6-0E05CEDC30AE}"/>
              </a:ext>
            </a:extLst>
          </p:cNvPr>
          <p:cNvSpPr/>
          <p:nvPr/>
        </p:nvSpPr>
        <p:spPr>
          <a:xfrm>
            <a:off x="679620" y="477134"/>
            <a:ext cx="7549979" cy="369332"/>
          </a:xfrm>
          <a:prstGeom prst="rect">
            <a:avLst/>
          </a:prstGeom>
        </p:spPr>
        <p:txBody>
          <a:bodyPr wrap="square">
            <a:spAutoFit/>
          </a:bodyPr>
          <a:lstStyle/>
          <a:p>
            <a:pPr fontAlgn="base"/>
            <a:r>
              <a:rPr lang="en-GB" b="1" dirty="0">
                <a:solidFill>
                  <a:schemeClr val="bg1"/>
                </a:solidFill>
                <a:latin typeface="Menlo" panose="020B0609030804020204" pitchFamily="49" charset="0"/>
                <a:ea typeface="Menlo" panose="020B0609030804020204" pitchFamily="49" charset="0"/>
                <a:cs typeface="Menlo" panose="020B0609030804020204" pitchFamily="49" charset="0"/>
              </a:rPr>
              <a:t>(Virtual) Open Mainframe Project Meetup – Japan</a:t>
            </a:r>
            <a:endParaRPr lang="en-GB" b="1" i="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p:txBody>
      </p:sp>
      <p:pic>
        <p:nvPicPr>
          <p:cNvPr id="1028" name="Picture 4" descr="Open Mainframe Project Ambassador, Linux Foundation, Open Source, Mainframe, IBM Z">
            <a:extLst>
              <a:ext uri="{FF2B5EF4-FFF2-40B4-BE49-F238E27FC236}">
                <a16:creationId xmlns:a16="http://schemas.microsoft.com/office/drawing/2014/main" id="{A4613CA1-4646-1640-A945-987A59D0A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216" y="1320312"/>
            <a:ext cx="2510269" cy="13579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74D0801-D847-2940-8699-3C9B2C21A7D6}"/>
              </a:ext>
            </a:extLst>
          </p:cNvPr>
          <p:cNvSpPr/>
          <p:nvPr/>
        </p:nvSpPr>
        <p:spPr>
          <a:xfrm>
            <a:off x="4174581" y="3118077"/>
            <a:ext cx="4410375" cy="369332"/>
          </a:xfrm>
          <a:prstGeom prst="rect">
            <a:avLst/>
          </a:prstGeom>
        </p:spPr>
        <p:txBody>
          <a:bodyPr wrap="none">
            <a:spAutoFit/>
          </a:bodyPr>
          <a:lstStyle/>
          <a:p>
            <a:r>
              <a:rPr lang="en-US">
                <a:solidFill>
                  <a:schemeClr val="bg1"/>
                </a:solidFill>
              </a:rPr>
              <a:t>https://www.linkedin.com/in/joewinchester/</a:t>
            </a:r>
            <a:endParaRPr lang="en-US" dirty="0">
              <a:solidFill>
                <a:schemeClr val="bg1"/>
              </a:solidFill>
            </a:endParaRPr>
          </a:p>
        </p:txBody>
      </p:sp>
      <p:pic>
        <p:nvPicPr>
          <p:cNvPr id="4" name="Picture 3">
            <a:extLst>
              <a:ext uri="{FF2B5EF4-FFF2-40B4-BE49-F238E27FC236}">
                <a16:creationId xmlns:a16="http://schemas.microsoft.com/office/drawing/2014/main" id="{90D200E6-6B63-3A41-994E-FAFB1CA96FA2}"/>
              </a:ext>
            </a:extLst>
          </p:cNvPr>
          <p:cNvPicPr>
            <a:picLocks noChangeAspect="1"/>
          </p:cNvPicPr>
          <p:nvPr/>
        </p:nvPicPr>
        <p:blipFill>
          <a:blip r:embed="rId4"/>
          <a:stretch>
            <a:fillRect/>
          </a:stretch>
        </p:blipFill>
        <p:spPr>
          <a:xfrm>
            <a:off x="3789742" y="1320312"/>
            <a:ext cx="2590027" cy="1357985"/>
          </a:xfrm>
          <a:prstGeom prst="rect">
            <a:avLst/>
          </a:prstGeom>
        </p:spPr>
      </p:pic>
      <p:sp>
        <p:nvSpPr>
          <p:cNvPr id="5" name="Rectangle 4">
            <a:extLst>
              <a:ext uri="{FF2B5EF4-FFF2-40B4-BE49-F238E27FC236}">
                <a16:creationId xmlns:a16="http://schemas.microsoft.com/office/drawing/2014/main" id="{2A5233C2-4C6D-E243-9D51-7E2025A0BC76}"/>
              </a:ext>
            </a:extLst>
          </p:cNvPr>
          <p:cNvSpPr/>
          <p:nvPr/>
        </p:nvSpPr>
        <p:spPr>
          <a:xfrm>
            <a:off x="4174581" y="3742523"/>
            <a:ext cx="3451394" cy="369332"/>
          </a:xfrm>
          <a:prstGeom prst="rect">
            <a:avLst/>
          </a:prstGeom>
        </p:spPr>
        <p:txBody>
          <a:bodyPr wrap="none">
            <a:spAutoFit/>
          </a:bodyPr>
          <a:lstStyle/>
          <a:p>
            <a:r>
              <a:rPr lang="en-US" dirty="0">
                <a:solidFill>
                  <a:schemeClr val="bg1"/>
                </a:solidFill>
              </a:rPr>
              <a:t>https://</a:t>
            </a:r>
            <a:r>
              <a:rPr lang="en-US" dirty="0" err="1">
                <a:solidFill>
                  <a:schemeClr val="bg1"/>
                </a:solidFill>
              </a:rPr>
              <a:t>twitter.com</a:t>
            </a:r>
            <a:r>
              <a:rPr lang="en-US" dirty="0">
                <a:solidFill>
                  <a:schemeClr val="bg1"/>
                </a:solidFill>
              </a:rPr>
              <a:t>/</a:t>
            </a:r>
            <a:r>
              <a:rPr lang="en-US" dirty="0" err="1">
                <a:solidFill>
                  <a:schemeClr val="bg1"/>
                </a:solidFill>
              </a:rPr>
              <a:t>JoeWinchester</a:t>
            </a:r>
            <a:endParaRPr lang="en-US" dirty="0">
              <a:solidFill>
                <a:schemeClr val="bg1"/>
              </a:solidFill>
            </a:endParaRPr>
          </a:p>
        </p:txBody>
      </p:sp>
    </p:spTree>
    <p:extLst>
      <p:ext uri="{BB962C8B-B14F-4D97-AF65-F5344CB8AC3E}">
        <p14:creationId xmlns:p14="http://schemas.microsoft.com/office/powerpoint/2010/main" val="186235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24223-54BF-C244-B88C-A287C12E6FAA}"/>
              </a:ext>
            </a:extLst>
          </p:cNvPr>
          <p:cNvPicPr>
            <a:picLocks noChangeAspect="1"/>
          </p:cNvPicPr>
          <p:nvPr/>
        </p:nvPicPr>
        <p:blipFill>
          <a:blip r:embed="rId2"/>
          <a:stretch>
            <a:fillRect/>
          </a:stretch>
        </p:blipFill>
        <p:spPr>
          <a:xfrm>
            <a:off x="1625600" y="560499"/>
            <a:ext cx="5892800" cy="469900"/>
          </a:xfrm>
          <a:prstGeom prst="rect">
            <a:avLst/>
          </a:prstGeom>
        </p:spPr>
      </p:pic>
      <p:pic>
        <p:nvPicPr>
          <p:cNvPr id="5" name="Picture 4">
            <a:extLst>
              <a:ext uri="{FF2B5EF4-FFF2-40B4-BE49-F238E27FC236}">
                <a16:creationId xmlns:a16="http://schemas.microsoft.com/office/drawing/2014/main" id="{4240EA4A-44D4-5F41-94ED-47FCE04AA1D1}"/>
              </a:ext>
            </a:extLst>
          </p:cNvPr>
          <p:cNvPicPr>
            <a:picLocks noChangeAspect="1"/>
          </p:cNvPicPr>
          <p:nvPr/>
        </p:nvPicPr>
        <p:blipFill>
          <a:blip r:embed="rId3"/>
          <a:stretch>
            <a:fillRect/>
          </a:stretch>
        </p:blipFill>
        <p:spPr>
          <a:xfrm>
            <a:off x="1809823" y="1223475"/>
            <a:ext cx="4740606" cy="3592001"/>
          </a:xfrm>
          <a:prstGeom prst="rect">
            <a:avLst/>
          </a:prstGeom>
        </p:spPr>
      </p:pic>
    </p:spTree>
    <p:extLst>
      <p:ext uri="{BB962C8B-B14F-4D97-AF65-F5344CB8AC3E}">
        <p14:creationId xmlns:p14="http://schemas.microsoft.com/office/powerpoint/2010/main" val="1347788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D982C8-F452-7143-8BCD-800DF4CE1596}"/>
              </a:ext>
            </a:extLst>
          </p:cNvPr>
          <p:cNvSpPr/>
          <p:nvPr/>
        </p:nvSpPr>
        <p:spPr>
          <a:xfrm>
            <a:off x="364671" y="193656"/>
            <a:ext cx="8414657" cy="369332"/>
          </a:xfrm>
          <a:prstGeom prst="rect">
            <a:avLst/>
          </a:prstGeom>
          <a:solidFill>
            <a:schemeClr val="bg1"/>
          </a:solidFill>
        </p:spPr>
        <p:txBody>
          <a:bodyPr wrap="square">
            <a:spAutoFit/>
          </a:bodyPr>
          <a:lstStyle/>
          <a:p>
            <a:r>
              <a:rPr lang="en-GB" dirty="0">
                <a:solidFill>
                  <a:srgbClr val="000000"/>
                </a:solidFill>
                <a:latin typeface="Menlo" panose="020B0609030804020204" pitchFamily="49" charset="0"/>
              </a:rPr>
              <a:t>joes-mbp-3:builds Joe$ </a:t>
            </a:r>
            <a:r>
              <a:rPr lang="en-GB" dirty="0" err="1">
                <a:solidFill>
                  <a:srgbClr val="000000"/>
                </a:solidFill>
                <a:latin typeface="Menlo" panose="020B0609030804020204" pitchFamily="49" charset="0"/>
              </a:rPr>
              <a:t>zowe</a:t>
            </a:r>
            <a:r>
              <a:rPr lang="en-GB" dirty="0">
                <a:solidFill>
                  <a:srgbClr val="000000"/>
                </a:solidFill>
                <a:latin typeface="Menlo" panose="020B0609030804020204" pitchFamily="49" charset="0"/>
              </a:rPr>
              <a:t> files list ds "WINCHJ.*"</a:t>
            </a:r>
            <a:endParaRPr lang="en-GB" dirty="0">
              <a:solidFill>
                <a:srgbClr val="000000"/>
              </a:solidFill>
              <a:effectLst/>
              <a:latin typeface="Menlo" panose="020B0609030804020204" pitchFamily="49" charset="0"/>
            </a:endParaRPr>
          </a:p>
        </p:txBody>
      </p:sp>
      <p:sp>
        <p:nvSpPr>
          <p:cNvPr id="5" name="Rectangle 4">
            <a:extLst>
              <a:ext uri="{FF2B5EF4-FFF2-40B4-BE49-F238E27FC236}">
                <a16:creationId xmlns:a16="http://schemas.microsoft.com/office/drawing/2014/main" id="{AF00088C-0876-A540-9432-38D80AC1BFB7}"/>
              </a:ext>
            </a:extLst>
          </p:cNvPr>
          <p:cNvSpPr/>
          <p:nvPr/>
        </p:nvSpPr>
        <p:spPr>
          <a:xfrm>
            <a:off x="1043434" y="728601"/>
            <a:ext cx="5390819" cy="4247317"/>
          </a:xfrm>
          <a:prstGeom prst="rect">
            <a:avLst/>
          </a:prstGeom>
          <a:solidFill>
            <a:schemeClr val="bg1"/>
          </a:solidFill>
        </p:spPr>
        <p:txBody>
          <a:bodyPr wrap="square">
            <a:spAutoFit/>
          </a:bodyPr>
          <a:lstStyle/>
          <a:p>
            <a:r>
              <a:rPr lang="en-GB" dirty="0">
                <a:latin typeface="Menlo" panose="020B0609030804020204" pitchFamily="49" charset="0"/>
              </a:rPr>
              <a:t>WINCHJ.JCL</a:t>
            </a:r>
          </a:p>
          <a:p>
            <a:r>
              <a:rPr lang="en-GB" dirty="0">
                <a:latin typeface="Menlo" panose="020B0609030804020204" pitchFamily="49" charset="0"/>
              </a:rPr>
              <a:t>WINCHJ.JCL.DEMO</a:t>
            </a:r>
          </a:p>
          <a:p>
            <a:r>
              <a:rPr lang="en-GB" dirty="0">
                <a:latin typeface="Menlo" panose="020B0609030804020204" pitchFamily="49" charset="0"/>
              </a:rPr>
              <a:t>WINCHJ.PARMLIB</a:t>
            </a:r>
          </a:p>
          <a:p>
            <a:r>
              <a:rPr lang="en-GB" dirty="0">
                <a:latin typeface="Menlo" panose="020B0609030804020204" pitchFamily="49" charset="0"/>
              </a:rPr>
              <a:t>WINCHJ.SPF.ISPPROF</a:t>
            </a:r>
          </a:p>
          <a:p>
            <a:r>
              <a:rPr lang="en-GB" dirty="0">
                <a:latin typeface="Menlo" panose="020B0609030804020204" pitchFamily="49" charset="0"/>
              </a:rPr>
              <a:t>WINCHJ.SPFLOG2.LIST</a:t>
            </a:r>
          </a:p>
          <a:p>
            <a:r>
              <a:rPr lang="en-GB" dirty="0">
                <a:latin typeface="Menlo" panose="020B0609030804020204" pitchFamily="49" charset="0"/>
              </a:rPr>
              <a:t>WINCHJ.SPFTEMP0.CNTL</a:t>
            </a:r>
          </a:p>
          <a:p>
            <a:r>
              <a:rPr lang="en-GB" dirty="0">
                <a:latin typeface="Menlo" panose="020B0609030804020204" pitchFamily="49" charset="0"/>
              </a:rPr>
              <a:t>WINCHJ.SPFTEMP1.CNTL</a:t>
            </a:r>
          </a:p>
          <a:p>
            <a:r>
              <a:rPr lang="en-GB" dirty="0">
                <a:latin typeface="Menlo" panose="020B0609030804020204" pitchFamily="49" charset="0"/>
              </a:rPr>
              <a:t>WINCHJ.SRCHDSL.LIST</a:t>
            </a:r>
          </a:p>
          <a:p>
            <a:r>
              <a:rPr lang="en-GB" dirty="0">
                <a:latin typeface="Menlo" panose="020B0609030804020204" pitchFamily="49" charset="0"/>
              </a:rPr>
              <a:t>WINCHJ.TEST.X123</a:t>
            </a:r>
          </a:p>
          <a:p>
            <a:r>
              <a:rPr lang="en-GB" dirty="0">
                <a:latin typeface="Menlo" panose="020B0609030804020204" pitchFamily="49" charset="0"/>
              </a:rPr>
              <a:t>WINCHJ.USER.LOG</a:t>
            </a:r>
          </a:p>
          <a:p>
            <a:r>
              <a:rPr lang="en-GB" dirty="0">
                <a:latin typeface="Menlo" panose="020B0609030804020204" pitchFamily="49" charset="0"/>
              </a:rPr>
              <a:t>WINCHJ.XXX.SZWEAUTH</a:t>
            </a:r>
          </a:p>
          <a:p>
            <a:r>
              <a:rPr lang="en-GB" dirty="0">
                <a:latin typeface="Menlo" panose="020B0609030804020204" pitchFamily="49" charset="0"/>
              </a:rPr>
              <a:t>WINCHJ.XXX.SZWESAMP</a:t>
            </a:r>
          </a:p>
          <a:p>
            <a:r>
              <a:rPr lang="en-GB" dirty="0">
                <a:latin typeface="Menlo" panose="020B0609030804020204" pitchFamily="49" charset="0"/>
              </a:rPr>
              <a:t>WINCHJ.ZOWE</a:t>
            </a:r>
          </a:p>
          <a:p>
            <a:r>
              <a:rPr lang="en-GB" dirty="0">
                <a:latin typeface="Menlo" panose="020B0609030804020204" pitchFamily="49" charset="0"/>
              </a:rPr>
              <a:t>WINCHJ.ZOWELIB</a:t>
            </a:r>
          </a:p>
          <a:p>
            <a:r>
              <a:rPr lang="en-GB" dirty="0">
                <a:latin typeface="Menlo" panose="020B0609030804020204" pitchFamily="49" charset="0"/>
              </a:rPr>
              <a:t>WINCHJ.ZOWE1</a:t>
            </a:r>
            <a:endParaRPr lang="en-GB" dirty="0">
              <a:effectLst/>
              <a:latin typeface="Menlo" panose="020B0609030804020204" pitchFamily="49" charset="0"/>
            </a:endParaRPr>
          </a:p>
        </p:txBody>
      </p:sp>
    </p:spTree>
    <p:extLst>
      <p:ext uri="{BB962C8B-B14F-4D97-AF65-F5344CB8AC3E}">
        <p14:creationId xmlns:p14="http://schemas.microsoft.com/office/powerpoint/2010/main" val="75553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F97DE-2A1A-3B49-9581-5D7DEF061B76}"/>
              </a:ext>
            </a:extLst>
          </p:cNvPr>
          <p:cNvPicPr>
            <a:picLocks noChangeAspect="1"/>
          </p:cNvPicPr>
          <p:nvPr/>
        </p:nvPicPr>
        <p:blipFill>
          <a:blip r:embed="rId3"/>
          <a:stretch>
            <a:fillRect/>
          </a:stretch>
        </p:blipFill>
        <p:spPr>
          <a:xfrm>
            <a:off x="2514599" y="108162"/>
            <a:ext cx="6340644" cy="4927175"/>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Data sets</a:t>
            </a:r>
          </a:p>
        </p:txBody>
      </p:sp>
      <p:sp>
        <p:nvSpPr>
          <p:cNvPr id="12" name="Rectangle 11">
            <a:extLst>
              <a:ext uri="{FF2B5EF4-FFF2-40B4-BE49-F238E27FC236}">
                <a16:creationId xmlns:a16="http://schemas.microsoft.com/office/drawing/2014/main" id="{B6DFB77D-455F-3E4A-ABA4-04231CBF8045}"/>
              </a:ext>
            </a:extLst>
          </p:cNvPr>
          <p:cNvSpPr/>
          <p:nvPr/>
        </p:nvSpPr>
        <p:spPr>
          <a:xfrm>
            <a:off x="2490537" y="238799"/>
            <a:ext cx="5618741" cy="53122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90538" y="685800"/>
            <a:ext cx="5618742" cy="697831"/>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90537" y="1301243"/>
            <a:ext cx="5642804" cy="1706652"/>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39ABBB-D3E4-8941-BF47-D953194900C3}"/>
              </a:ext>
            </a:extLst>
          </p:cNvPr>
          <p:cNvSpPr/>
          <p:nvPr/>
        </p:nvSpPr>
        <p:spPr>
          <a:xfrm>
            <a:off x="2490535" y="3007895"/>
            <a:ext cx="5618745" cy="834360"/>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170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D09C5-C690-8140-9DDE-1B684668690C}"/>
              </a:ext>
            </a:extLst>
          </p:cNvPr>
          <p:cNvPicPr>
            <a:picLocks noChangeAspect="1"/>
          </p:cNvPicPr>
          <p:nvPr/>
        </p:nvPicPr>
        <p:blipFill>
          <a:blip r:embed="rId3"/>
          <a:stretch>
            <a:fillRect/>
          </a:stretch>
        </p:blipFill>
        <p:spPr>
          <a:xfrm>
            <a:off x="2459445" y="108286"/>
            <a:ext cx="6335639" cy="4870522"/>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Jobs</a:t>
            </a:r>
          </a:p>
        </p:txBody>
      </p:sp>
      <p:sp>
        <p:nvSpPr>
          <p:cNvPr id="12" name="Rectangle 11">
            <a:extLst>
              <a:ext uri="{FF2B5EF4-FFF2-40B4-BE49-F238E27FC236}">
                <a16:creationId xmlns:a16="http://schemas.microsoft.com/office/drawing/2014/main" id="{B6DFB77D-455F-3E4A-ABA4-04231CBF8045}"/>
              </a:ext>
            </a:extLst>
          </p:cNvPr>
          <p:cNvSpPr/>
          <p:nvPr/>
        </p:nvSpPr>
        <p:spPr>
          <a:xfrm>
            <a:off x="2435383" y="164690"/>
            <a:ext cx="5673896" cy="436889"/>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2459445" y="604999"/>
            <a:ext cx="5673896" cy="6950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2435383" y="1300027"/>
            <a:ext cx="6335638" cy="35847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2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5ACAD-31AD-2149-803A-E7438D682EC9}"/>
              </a:ext>
            </a:extLst>
          </p:cNvPr>
          <p:cNvPicPr>
            <a:picLocks noChangeAspect="1"/>
          </p:cNvPicPr>
          <p:nvPr/>
        </p:nvPicPr>
        <p:blipFill>
          <a:blip r:embed="rId3"/>
          <a:stretch>
            <a:fillRect/>
          </a:stretch>
        </p:blipFill>
        <p:spPr>
          <a:xfrm>
            <a:off x="1812178" y="82344"/>
            <a:ext cx="6968430" cy="4978810"/>
          </a:xfrm>
          <a:prstGeom prst="rect">
            <a:avLst/>
          </a:prstGeom>
        </p:spPr>
      </p:pic>
      <p:sp>
        <p:nvSpPr>
          <p:cNvPr id="7" name="Title 1">
            <a:extLst>
              <a:ext uri="{FF2B5EF4-FFF2-40B4-BE49-F238E27FC236}">
                <a16:creationId xmlns:a16="http://schemas.microsoft.com/office/drawing/2014/main" id="{94C3A579-A93E-3342-8789-D8908017DF10}"/>
              </a:ext>
            </a:extLst>
          </p:cNvPr>
          <p:cNvSpPr txBox="1">
            <a:spLocks/>
          </p:cNvSpPr>
          <p:nvPr/>
        </p:nvSpPr>
        <p:spPr>
          <a:xfrm>
            <a:off x="132348" y="2004081"/>
            <a:ext cx="3457253"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4000" dirty="0">
                <a:latin typeface="+mn-lt"/>
                <a:ea typeface="Menlo" panose="020B0609030804020204" pitchFamily="49" charset="0"/>
                <a:cs typeface="Menlo" panose="020B0609030804020204" pitchFamily="49" charset="0"/>
              </a:rPr>
              <a:t>USS</a:t>
            </a:r>
          </a:p>
        </p:txBody>
      </p:sp>
      <p:sp>
        <p:nvSpPr>
          <p:cNvPr id="12" name="Rectangle 11">
            <a:extLst>
              <a:ext uri="{FF2B5EF4-FFF2-40B4-BE49-F238E27FC236}">
                <a16:creationId xmlns:a16="http://schemas.microsoft.com/office/drawing/2014/main" id="{B6DFB77D-455F-3E4A-ABA4-04231CBF8045}"/>
              </a:ext>
            </a:extLst>
          </p:cNvPr>
          <p:cNvSpPr/>
          <p:nvPr/>
        </p:nvSpPr>
        <p:spPr>
          <a:xfrm>
            <a:off x="1812178" y="168706"/>
            <a:ext cx="6968430" cy="517094"/>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47858-719C-B64B-821B-308536DAA269}"/>
              </a:ext>
            </a:extLst>
          </p:cNvPr>
          <p:cNvSpPr/>
          <p:nvPr/>
        </p:nvSpPr>
        <p:spPr>
          <a:xfrm>
            <a:off x="1812178" y="685800"/>
            <a:ext cx="6968430" cy="2334126"/>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CACBA5-5084-B247-8749-A9648B7B6CF2}"/>
              </a:ext>
            </a:extLst>
          </p:cNvPr>
          <p:cNvSpPr/>
          <p:nvPr/>
        </p:nvSpPr>
        <p:spPr>
          <a:xfrm>
            <a:off x="1812178" y="3019926"/>
            <a:ext cx="6968430" cy="2041228"/>
          </a:xfrm>
          <a:prstGeom prst="rect">
            <a:avLst/>
          </a:prstGeom>
          <a:solidFill>
            <a:schemeClr val="tx1">
              <a:alpha val="25000"/>
            </a:scheme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4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8118FC-75B3-CD43-9CB3-6714B3391631}"/>
              </a:ext>
            </a:extLst>
          </p:cNvPr>
          <p:cNvPicPr>
            <a:picLocks noChangeAspect="1"/>
          </p:cNvPicPr>
          <p:nvPr/>
        </p:nvPicPr>
        <p:blipFill>
          <a:blip r:embed="rId2"/>
          <a:stretch>
            <a:fillRect/>
          </a:stretch>
        </p:blipFill>
        <p:spPr>
          <a:xfrm>
            <a:off x="174172" y="591271"/>
            <a:ext cx="6282384" cy="4391881"/>
          </a:xfrm>
          <a:prstGeom prst="rect">
            <a:avLst/>
          </a:prstGeom>
        </p:spPr>
      </p:pic>
      <p:sp>
        <p:nvSpPr>
          <p:cNvPr id="5" name="Rectangle 4">
            <a:extLst>
              <a:ext uri="{FF2B5EF4-FFF2-40B4-BE49-F238E27FC236}">
                <a16:creationId xmlns:a16="http://schemas.microsoft.com/office/drawing/2014/main" id="{0A2E8793-CFD5-9D45-B747-90F0E09CD01D}"/>
              </a:ext>
            </a:extLst>
          </p:cNvPr>
          <p:cNvSpPr/>
          <p:nvPr/>
        </p:nvSpPr>
        <p:spPr>
          <a:xfrm>
            <a:off x="6841394" y="620543"/>
            <a:ext cx="1844529" cy="369332"/>
          </a:xfrm>
          <a:prstGeom prst="rect">
            <a:avLst/>
          </a:prstGeom>
          <a:solidFill>
            <a:srgbClr val="E1DB82"/>
          </a:solidFill>
        </p:spPr>
        <p:txBody>
          <a:bodyPr wrap="square">
            <a:spAutoFit/>
          </a:bodyPr>
          <a:lstStyle/>
          <a:p>
            <a:r>
              <a:rPr lang="en-GB" dirty="0">
                <a:solidFill>
                  <a:srgbClr val="000000"/>
                </a:solidFill>
                <a:latin typeface="Menlo" panose="020B0609030804020204" pitchFamily="49" charset="0"/>
              </a:rPr>
              <a:t>&gt;</a:t>
            </a:r>
            <a:r>
              <a:rPr lang="en-GB" dirty="0" err="1">
                <a:solidFill>
                  <a:srgbClr val="000000"/>
                </a:solidFill>
                <a:latin typeface="Menlo" panose="020B0609030804020204" pitchFamily="49" charset="0"/>
              </a:rPr>
              <a:t>zowe</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hw</a:t>
            </a:r>
            <a:endParaRPr lang="en-GB"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889724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C30FA-18D0-7F41-AF8E-B1C260A6C44C}"/>
              </a:ext>
            </a:extLst>
          </p:cNvPr>
          <p:cNvPicPr>
            <a:picLocks noChangeAspect="1"/>
          </p:cNvPicPr>
          <p:nvPr/>
        </p:nvPicPr>
        <p:blipFill>
          <a:blip r:embed="rId2"/>
          <a:stretch>
            <a:fillRect/>
          </a:stretch>
        </p:blipFill>
        <p:spPr>
          <a:xfrm>
            <a:off x="294399" y="0"/>
            <a:ext cx="7568553" cy="5045701"/>
          </a:xfrm>
          <a:prstGeom prst="rect">
            <a:avLst/>
          </a:prstGeom>
        </p:spPr>
      </p:pic>
      <p:sp>
        <p:nvSpPr>
          <p:cNvPr id="5" name="Rectangle 4">
            <a:extLst>
              <a:ext uri="{FF2B5EF4-FFF2-40B4-BE49-F238E27FC236}">
                <a16:creationId xmlns:a16="http://schemas.microsoft.com/office/drawing/2014/main" id="{1C442DD0-5D5D-AA40-A6B8-7319140C1179}"/>
              </a:ext>
            </a:extLst>
          </p:cNvPr>
          <p:cNvSpPr/>
          <p:nvPr/>
        </p:nvSpPr>
        <p:spPr>
          <a:xfrm>
            <a:off x="356926" y="1259453"/>
            <a:ext cx="6515587" cy="1962718"/>
          </a:xfrm>
          <a:prstGeom prst="rect">
            <a:avLst/>
          </a:prstGeom>
          <a:ln w="6350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69193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7" y="670361"/>
            <a:ext cx="10467473" cy="2062103"/>
          </a:xfrm>
          <a:prstGeom prst="rect">
            <a:avLst/>
          </a:prstGeom>
          <a:noFill/>
        </p:spPr>
        <p:txBody>
          <a:bodyPr wrap="square" rtlCol="0">
            <a:spAutoFit/>
          </a:bodyPr>
          <a:lstStyle/>
          <a:p>
            <a:pPr algn="ctr"/>
            <a:r>
              <a:rPr lang="en-US" sz="3200" dirty="0">
                <a:solidFill>
                  <a:schemeClr val="bg1"/>
                </a:solidFill>
              </a:rPr>
              <a:t>DevOps</a:t>
            </a:r>
          </a:p>
          <a:p>
            <a:pPr algn="ctr"/>
            <a:r>
              <a:rPr lang="en-US" sz="3200" dirty="0">
                <a:solidFill>
                  <a:schemeClr val="bg1"/>
                </a:solidFill>
              </a:rPr>
              <a:t>Continuous Integration Continuous Delivery Pipelines</a:t>
            </a:r>
          </a:p>
          <a:p>
            <a:pPr algn="ctr"/>
            <a:r>
              <a:rPr lang="en-US" sz="3200" dirty="0">
                <a:solidFill>
                  <a:schemeClr val="bg1"/>
                </a:solidFill>
              </a:rPr>
              <a:t>Automation</a:t>
            </a:r>
          </a:p>
          <a:p>
            <a:pPr algn="ctr"/>
            <a:r>
              <a:rPr lang="en-US" sz="3200" dirty="0">
                <a:solidFill>
                  <a:schemeClr val="bg1"/>
                </a:solidFill>
              </a:rPr>
              <a:t>Orchestration Scenarios</a:t>
            </a:r>
          </a:p>
        </p:txBody>
      </p:sp>
      <p:sp>
        <p:nvSpPr>
          <p:cNvPr id="5" name="TextBox 4">
            <a:extLst>
              <a:ext uri="{FF2B5EF4-FFF2-40B4-BE49-F238E27FC236}">
                <a16:creationId xmlns:a16="http://schemas.microsoft.com/office/drawing/2014/main" id="{210098C8-7D39-B344-AA0D-C00E6D2F3245}"/>
              </a:ext>
            </a:extLst>
          </p:cNvPr>
          <p:cNvSpPr txBox="1"/>
          <p:nvPr/>
        </p:nvSpPr>
        <p:spPr>
          <a:xfrm>
            <a:off x="-509337" y="3526548"/>
            <a:ext cx="10467473" cy="1077218"/>
          </a:xfrm>
          <a:prstGeom prst="rect">
            <a:avLst/>
          </a:prstGeom>
          <a:noFill/>
        </p:spPr>
        <p:txBody>
          <a:bodyPr wrap="square" rtlCol="0">
            <a:spAutoFit/>
          </a:bodyPr>
          <a:lstStyle/>
          <a:p>
            <a:pPr algn="ctr"/>
            <a:r>
              <a:rPr lang="en-US" sz="3200" dirty="0">
                <a:solidFill>
                  <a:schemeClr val="bg1"/>
                </a:solidFill>
              </a:rPr>
              <a:t>Secure Encrypted Communication</a:t>
            </a:r>
          </a:p>
          <a:p>
            <a:pPr algn="ctr"/>
            <a:r>
              <a:rPr lang="en-US" sz="3200" dirty="0">
                <a:solidFill>
                  <a:schemeClr val="bg1"/>
                </a:solidFill>
              </a:rPr>
              <a:t>Laptop’s native credential store</a:t>
            </a:r>
          </a:p>
        </p:txBody>
      </p:sp>
    </p:spTree>
    <p:extLst>
      <p:ext uri="{BB962C8B-B14F-4D97-AF65-F5344CB8AC3E}">
        <p14:creationId xmlns:p14="http://schemas.microsoft.com/office/powerpoint/2010/main" val="1384241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997199" y="1792703"/>
            <a:ext cx="7051928" cy="344151"/>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E1B8915-22CE-114F-9498-185851B73748}"/>
              </a:ext>
            </a:extLst>
          </p:cNvPr>
          <p:cNvSpPr/>
          <p:nvPr/>
        </p:nvSpPr>
        <p:spPr>
          <a:xfrm>
            <a:off x="997199" y="2343574"/>
            <a:ext cx="7051928" cy="34415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008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7D4A21-922C-034F-B82E-2C6007309EE7}"/>
              </a:ext>
            </a:extLst>
          </p:cNvPr>
          <p:cNvPicPr>
            <a:picLocks noChangeAspect="1"/>
          </p:cNvPicPr>
          <p:nvPr/>
        </p:nvPicPr>
        <p:blipFill>
          <a:blip r:embed="rId2"/>
          <a:stretch>
            <a:fillRect/>
          </a:stretch>
        </p:blipFill>
        <p:spPr>
          <a:xfrm>
            <a:off x="87087" y="158626"/>
            <a:ext cx="8842828" cy="4826247"/>
          </a:xfrm>
          <a:prstGeom prst="rect">
            <a:avLst/>
          </a:prstGeom>
        </p:spPr>
      </p:pic>
    </p:spTree>
    <p:extLst>
      <p:ext uri="{BB962C8B-B14F-4D97-AF65-F5344CB8AC3E}">
        <p14:creationId xmlns:p14="http://schemas.microsoft.com/office/powerpoint/2010/main" val="2930661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94170"/>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CA88B0D6-7BB4-6847-B81E-C6B50437D646}"/>
              </a:ext>
            </a:extLst>
          </p:cNvPr>
          <p:cNvSpPr txBox="1"/>
          <p:nvPr/>
        </p:nvSpPr>
        <p:spPr>
          <a:xfrm>
            <a:off x="2126056" y="1741170"/>
            <a:ext cx="5196687" cy="2862322"/>
          </a:xfrm>
          <a:prstGeom prst="rect">
            <a:avLst/>
          </a:prstGeom>
          <a:noFill/>
        </p:spPr>
        <p:txBody>
          <a:bodyPr wrap="square" rtlCol="0">
            <a:spAutoFit/>
          </a:bodyPr>
          <a:lstStyle/>
          <a:p>
            <a:pPr algn="ctr"/>
            <a:r>
              <a:rPr lang="en-US" sz="3600" dirty="0">
                <a:solidFill>
                  <a:schemeClr val="bg1"/>
                </a:solidFill>
              </a:rPr>
              <a:t>Open</a:t>
            </a:r>
          </a:p>
          <a:p>
            <a:pPr algn="ctr"/>
            <a:endParaRPr lang="en-US" sz="3600" dirty="0">
              <a:solidFill>
                <a:schemeClr val="bg1"/>
              </a:solidFill>
            </a:endParaRPr>
          </a:p>
          <a:p>
            <a:pPr algn="ctr"/>
            <a:r>
              <a:rPr lang="en-US" sz="3600" dirty="0">
                <a:solidFill>
                  <a:schemeClr val="bg1"/>
                </a:solidFill>
              </a:rPr>
              <a:t>Simple</a:t>
            </a:r>
          </a:p>
          <a:p>
            <a:pPr algn="ctr"/>
            <a:endParaRPr lang="en-US" sz="3600" dirty="0">
              <a:solidFill>
                <a:schemeClr val="bg1"/>
              </a:solidFill>
            </a:endParaRPr>
          </a:p>
          <a:p>
            <a:pPr algn="ctr"/>
            <a:r>
              <a:rPr lang="en-US" sz="3600" dirty="0">
                <a:solidFill>
                  <a:schemeClr val="bg1"/>
                </a:solidFill>
              </a:rPr>
              <a:t>Familiar</a:t>
            </a:r>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983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BF0E9F-2021-534E-A26D-A5613E027085}"/>
              </a:ext>
            </a:extLst>
          </p:cNvPr>
          <p:cNvPicPr>
            <a:picLocks noChangeAspect="1"/>
          </p:cNvPicPr>
          <p:nvPr/>
        </p:nvPicPr>
        <p:blipFill>
          <a:blip r:embed="rId2"/>
          <a:stretch>
            <a:fillRect/>
          </a:stretch>
        </p:blipFill>
        <p:spPr>
          <a:xfrm>
            <a:off x="370962" y="116969"/>
            <a:ext cx="7573932" cy="4157488"/>
          </a:xfrm>
          <a:prstGeom prst="rect">
            <a:avLst/>
          </a:prstGeom>
        </p:spPr>
      </p:pic>
      <p:sp>
        <p:nvSpPr>
          <p:cNvPr id="5" name="Rectangle 4">
            <a:extLst>
              <a:ext uri="{FF2B5EF4-FFF2-40B4-BE49-F238E27FC236}">
                <a16:creationId xmlns:a16="http://schemas.microsoft.com/office/drawing/2014/main" id="{1D836EEA-F394-9B4A-B3EC-1A0A08A50041}"/>
              </a:ext>
            </a:extLst>
          </p:cNvPr>
          <p:cNvSpPr/>
          <p:nvPr/>
        </p:nvSpPr>
        <p:spPr>
          <a:xfrm>
            <a:off x="370962" y="4494892"/>
            <a:ext cx="7658926" cy="369332"/>
          </a:xfrm>
          <a:prstGeom prst="rect">
            <a:avLst/>
          </a:prstGeom>
          <a:solidFill>
            <a:srgbClr val="E1DB82"/>
          </a:solidFill>
        </p:spPr>
        <p:txBody>
          <a:bodyPr wrap="square">
            <a:spAutoFit/>
          </a:bodyPr>
          <a:lstStyle/>
          <a:p>
            <a:r>
              <a:rPr lang="en-US" sz="1600" dirty="0" err="1"/>
              <a:t>zowe</a:t>
            </a:r>
            <a:r>
              <a:rPr lang="en-US" sz="1600" dirty="0"/>
              <a:t>  </a:t>
            </a:r>
            <a:r>
              <a:rPr lang="en-US" sz="1600" dirty="0" err="1"/>
              <a:t>cics</a:t>
            </a:r>
            <a:r>
              <a:rPr lang="en-US" sz="1600" dirty="0"/>
              <a:t> define program PGM123 MYGRP --region-name MYREGION</a:t>
            </a:r>
          </a:p>
        </p:txBody>
      </p:sp>
    </p:spTree>
    <p:extLst>
      <p:ext uri="{BB962C8B-B14F-4D97-AF65-F5344CB8AC3E}">
        <p14:creationId xmlns:p14="http://schemas.microsoft.com/office/powerpoint/2010/main" val="272037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for post">
            <a:extLst>
              <a:ext uri="{FF2B5EF4-FFF2-40B4-BE49-F238E27FC236}">
                <a16:creationId xmlns:a16="http://schemas.microsoft.com/office/drawing/2014/main" id="{B0C4D4E3-1D4F-134A-BB8C-A1AD395C2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438150"/>
            <a:ext cx="75438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69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5C710-93A2-204A-93D8-B9977626D5A6}"/>
              </a:ext>
            </a:extLst>
          </p:cNvPr>
          <p:cNvPicPr>
            <a:picLocks noChangeAspect="1"/>
          </p:cNvPicPr>
          <p:nvPr/>
        </p:nvPicPr>
        <p:blipFill>
          <a:blip r:embed="rId3"/>
          <a:stretch>
            <a:fillRect/>
          </a:stretch>
        </p:blipFill>
        <p:spPr>
          <a:xfrm>
            <a:off x="2589913" y="1373372"/>
            <a:ext cx="5452730" cy="3646236"/>
          </a:xfrm>
          <a:prstGeom prst="rect">
            <a:avLst/>
          </a:prstGeom>
        </p:spPr>
      </p:pic>
      <p:pic>
        <p:nvPicPr>
          <p:cNvPr id="4" name="Picture 3">
            <a:extLst>
              <a:ext uri="{FF2B5EF4-FFF2-40B4-BE49-F238E27FC236}">
                <a16:creationId xmlns:a16="http://schemas.microsoft.com/office/drawing/2014/main" id="{BE0222BE-D632-C14A-9AA4-FB3D7BD07391}"/>
              </a:ext>
            </a:extLst>
          </p:cNvPr>
          <p:cNvPicPr>
            <a:picLocks noChangeAspect="1"/>
          </p:cNvPicPr>
          <p:nvPr/>
        </p:nvPicPr>
        <p:blipFill>
          <a:blip r:embed="rId4"/>
          <a:stretch>
            <a:fillRect/>
          </a:stretch>
        </p:blipFill>
        <p:spPr>
          <a:xfrm>
            <a:off x="238936" y="1373372"/>
            <a:ext cx="2188615" cy="1682159"/>
          </a:xfrm>
          <a:prstGeom prst="rect">
            <a:avLst/>
          </a:prstGeom>
        </p:spPr>
      </p:pic>
      <p:pic>
        <p:nvPicPr>
          <p:cNvPr id="5" name="Picture 4">
            <a:extLst>
              <a:ext uri="{FF2B5EF4-FFF2-40B4-BE49-F238E27FC236}">
                <a16:creationId xmlns:a16="http://schemas.microsoft.com/office/drawing/2014/main" id="{D5FD3CCF-8C4C-6640-B69B-BF7B5CBF1CBF}"/>
              </a:ext>
            </a:extLst>
          </p:cNvPr>
          <p:cNvPicPr>
            <a:picLocks noChangeAspect="1"/>
          </p:cNvPicPr>
          <p:nvPr/>
        </p:nvPicPr>
        <p:blipFill>
          <a:blip r:embed="rId5"/>
          <a:stretch>
            <a:fillRect/>
          </a:stretch>
        </p:blipFill>
        <p:spPr>
          <a:xfrm>
            <a:off x="2589913" y="223284"/>
            <a:ext cx="5450927" cy="946740"/>
          </a:xfrm>
          <a:prstGeom prst="rect">
            <a:avLst/>
          </a:prstGeom>
        </p:spPr>
      </p:pic>
      <p:sp>
        <p:nvSpPr>
          <p:cNvPr id="6" name="Rectangle 5">
            <a:extLst>
              <a:ext uri="{FF2B5EF4-FFF2-40B4-BE49-F238E27FC236}">
                <a16:creationId xmlns:a16="http://schemas.microsoft.com/office/drawing/2014/main" id="{7F896CB2-1462-3D4F-A6A0-B6D5DE3510F9}"/>
              </a:ext>
            </a:extLst>
          </p:cNvPr>
          <p:cNvSpPr/>
          <p:nvPr/>
        </p:nvSpPr>
        <p:spPr>
          <a:xfrm>
            <a:off x="238936" y="1336144"/>
            <a:ext cx="2188615" cy="171938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6EF246-EB8E-A24D-AD7E-0240F366487F}"/>
              </a:ext>
            </a:extLst>
          </p:cNvPr>
          <p:cNvSpPr/>
          <p:nvPr/>
        </p:nvSpPr>
        <p:spPr>
          <a:xfrm>
            <a:off x="3534965" y="1646371"/>
            <a:ext cx="878774"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382BDA-8D9D-184D-A1FE-9047FADA3505}"/>
              </a:ext>
            </a:extLst>
          </p:cNvPr>
          <p:cNvSpPr/>
          <p:nvPr/>
        </p:nvSpPr>
        <p:spPr>
          <a:xfrm>
            <a:off x="3481794" y="411621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4620DC-2E8E-2943-B535-4883386D2947}"/>
              </a:ext>
            </a:extLst>
          </p:cNvPr>
          <p:cNvSpPr/>
          <p:nvPr/>
        </p:nvSpPr>
        <p:spPr>
          <a:xfrm>
            <a:off x="2598919" y="1646370"/>
            <a:ext cx="936046" cy="92537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429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23</a:t>
            </a:fld>
            <a:endParaRPr lang="en-US"/>
          </a:p>
        </p:txBody>
      </p:sp>
    </p:spTree>
    <p:extLst>
      <p:ext uri="{BB962C8B-B14F-4D97-AF65-F5344CB8AC3E}">
        <p14:creationId xmlns:p14="http://schemas.microsoft.com/office/powerpoint/2010/main" val="1515847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80A8CA-D8BD-5F4B-A0E3-15B66BDE9339}"/>
              </a:ext>
            </a:extLst>
          </p:cNvPr>
          <p:cNvSpPr/>
          <p:nvPr/>
        </p:nvSpPr>
        <p:spPr>
          <a:xfrm>
            <a:off x="967154" y="633046"/>
            <a:ext cx="7007265" cy="43536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24</a:t>
            </a:fld>
            <a:endParaRPr lang="en-US"/>
          </a:p>
        </p:txBody>
      </p:sp>
      <p:pic>
        <p:nvPicPr>
          <p:cNvPr id="5" name="Picture 4">
            <a:extLst>
              <a:ext uri="{FF2B5EF4-FFF2-40B4-BE49-F238E27FC236}">
                <a16:creationId xmlns:a16="http://schemas.microsoft.com/office/drawing/2014/main" id="{C1033531-5990-0D4F-9BE2-310D87332226}"/>
              </a:ext>
            </a:extLst>
          </p:cNvPr>
          <p:cNvPicPr>
            <a:picLocks noChangeAspect="1"/>
          </p:cNvPicPr>
          <p:nvPr/>
        </p:nvPicPr>
        <p:blipFill>
          <a:blip r:embed="rId3"/>
          <a:stretch>
            <a:fillRect/>
          </a:stretch>
        </p:blipFill>
        <p:spPr>
          <a:xfrm>
            <a:off x="1224863" y="771085"/>
            <a:ext cx="463260" cy="4098842"/>
          </a:xfrm>
          <a:prstGeom prst="rect">
            <a:avLst/>
          </a:prstGeom>
        </p:spPr>
      </p:pic>
      <p:sp>
        <p:nvSpPr>
          <p:cNvPr id="9" name="Title 1">
            <a:extLst>
              <a:ext uri="{FF2B5EF4-FFF2-40B4-BE49-F238E27FC236}">
                <a16:creationId xmlns:a16="http://schemas.microsoft.com/office/drawing/2014/main" id="{4967B79E-EA6D-624B-87BA-3E86E06381E6}"/>
              </a:ext>
            </a:extLst>
          </p:cNvPr>
          <p:cNvSpPr txBox="1">
            <a:spLocks/>
          </p:cNvSpPr>
          <p:nvPr/>
        </p:nvSpPr>
        <p:spPr>
          <a:xfrm>
            <a:off x="-469248" y="-41258"/>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Explorer</a:t>
            </a:r>
          </a:p>
        </p:txBody>
      </p:sp>
      <p:pic>
        <p:nvPicPr>
          <p:cNvPr id="2" name="Picture 1">
            <a:extLst>
              <a:ext uri="{FF2B5EF4-FFF2-40B4-BE49-F238E27FC236}">
                <a16:creationId xmlns:a16="http://schemas.microsoft.com/office/drawing/2014/main" id="{4CFD466F-F17D-2540-A500-186FD46EB73F}"/>
              </a:ext>
            </a:extLst>
          </p:cNvPr>
          <p:cNvPicPr>
            <a:picLocks noChangeAspect="1"/>
          </p:cNvPicPr>
          <p:nvPr/>
        </p:nvPicPr>
        <p:blipFill>
          <a:blip r:embed="rId4"/>
          <a:stretch>
            <a:fillRect/>
          </a:stretch>
        </p:blipFill>
        <p:spPr>
          <a:xfrm>
            <a:off x="1814346" y="771085"/>
            <a:ext cx="6033850" cy="4111452"/>
          </a:xfrm>
          <a:prstGeom prst="rect">
            <a:avLst/>
          </a:prstGeom>
        </p:spPr>
      </p:pic>
      <p:sp>
        <p:nvSpPr>
          <p:cNvPr id="10" name="Rectangle 9">
            <a:extLst>
              <a:ext uri="{FF2B5EF4-FFF2-40B4-BE49-F238E27FC236}">
                <a16:creationId xmlns:a16="http://schemas.microsoft.com/office/drawing/2014/main" id="{5E8F6A82-C8FC-274F-A483-DCEFD97A1774}"/>
              </a:ext>
            </a:extLst>
          </p:cNvPr>
          <p:cNvSpPr/>
          <p:nvPr/>
        </p:nvSpPr>
        <p:spPr>
          <a:xfrm>
            <a:off x="1224863" y="3957158"/>
            <a:ext cx="463260" cy="415257"/>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54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998E5A3-A198-8D48-A8FC-D2B2A3AB8466}"/>
              </a:ext>
            </a:extLst>
          </p:cNvPr>
          <p:cNvPicPr>
            <a:picLocks noChangeAspect="1"/>
          </p:cNvPicPr>
          <p:nvPr/>
        </p:nvPicPr>
        <p:blipFill>
          <a:blip r:embed="rId3"/>
          <a:stretch>
            <a:fillRect/>
          </a:stretch>
        </p:blipFill>
        <p:spPr>
          <a:xfrm>
            <a:off x="409758" y="196402"/>
            <a:ext cx="8117554" cy="4750696"/>
          </a:xfrm>
          <a:prstGeom prst="rect">
            <a:avLst/>
          </a:prstGeom>
        </p:spPr>
      </p:pic>
      <p:sp>
        <p:nvSpPr>
          <p:cNvPr id="4" name="Rectangle 3">
            <a:extLst>
              <a:ext uri="{FF2B5EF4-FFF2-40B4-BE49-F238E27FC236}">
                <a16:creationId xmlns:a16="http://schemas.microsoft.com/office/drawing/2014/main" id="{9D3F3B5D-F75F-FA4F-A33C-36A5C70F21D2}"/>
              </a:ext>
            </a:extLst>
          </p:cNvPr>
          <p:cNvSpPr/>
          <p:nvPr/>
        </p:nvSpPr>
        <p:spPr>
          <a:xfrm>
            <a:off x="616688" y="406655"/>
            <a:ext cx="2592504" cy="149248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246394-19AB-854D-A005-C61667BAD2D7}"/>
              </a:ext>
            </a:extLst>
          </p:cNvPr>
          <p:cNvSpPr/>
          <p:nvPr/>
        </p:nvSpPr>
        <p:spPr>
          <a:xfrm>
            <a:off x="616688" y="1899138"/>
            <a:ext cx="2592504" cy="189913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0BAD93-9665-2D46-8213-0090FF635442}"/>
              </a:ext>
            </a:extLst>
          </p:cNvPr>
          <p:cNvSpPr/>
          <p:nvPr/>
        </p:nvSpPr>
        <p:spPr>
          <a:xfrm>
            <a:off x="616688" y="3811466"/>
            <a:ext cx="2592504" cy="1033096"/>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493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C472AD3-71B3-0A4E-B63F-AFA184AA3C41}"/>
              </a:ext>
            </a:extLst>
          </p:cNvPr>
          <p:cNvPicPr>
            <a:picLocks noChangeAspect="1"/>
          </p:cNvPicPr>
          <p:nvPr/>
        </p:nvPicPr>
        <p:blipFill>
          <a:blip r:embed="rId3"/>
          <a:stretch>
            <a:fillRect/>
          </a:stretch>
        </p:blipFill>
        <p:spPr>
          <a:xfrm>
            <a:off x="3562137" y="1728234"/>
            <a:ext cx="5080000" cy="2933700"/>
          </a:xfrm>
          <a:prstGeom prst="rect">
            <a:avLst/>
          </a:prstGeom>
        </p:spPr>
      </p:pic>
      <p:pic>
        <p:nvPicPr>
          <p:cNvPr id="5" name="Picture 4">
            <a:extLst>
              <a:ext uri="{FF2B5EF4-FFF2-40B4-BE49-F238E27FC236}">
                <a16:creationId xmlns:a16="http://schemas.microsoft.com/office/drawing/2014/main" id="{D861462F-3635-C647-B7F1-7887C506D06A}"/>
              </a:ext>
            </a:extLst>
          </p:cNvPr>
          <p:cNvPicPr>
            <a:picLocks noChangeAspect="1"/>
          </p:cNvPicPr>
          <p:nvPr/>
        </p:nvPicPr>
        <p:blipFill>
          <a:blip r:embed="rId4"/>
          <a:stretch>
            <a:fillRect/>
          </a:stretch>
        </p:blipFill>
        <p:spPr>
          <a:xfrm>
            <a:off x="4572000" y="966864"/>
            <a:ext cx="4070137" cy="530509"/>
          </a:xfrm>
          <a:prstGeom prst="rect">
            <a:avLst/>
          </a:prstGeom>
        </p:spPr>
      </p:pic>
      <p:pic>
        <p:nvPicPr>
          <p:cNvPr id="7" name="Picture 6">
            <a:extLst>
              <a:ext uri="{FF2B5EF4-FFF2-40B4-BE49-F238E27FC236}">
                <a16:creationId xmlns:a16="http://schemas.microsoft.com/office/drawing/2014/main" id="{2BEB5213-BA7D-564B-8AA0-C9EA1AB1942F}"/>
              </a:ext>
            </a:extLst>
          </p:cNvPr>
          <p:cNvPicPr>
            <a:picLocks noChangeAspect="1"/>
          </p:cNvPicPr>
          <p:nvPr/>
        </p:nvPicPr>
        <p:blipFill>
          <a:blip r:embed="rId5"/>
          <a:stretch>
            <a:fillRect/>
          </a:stretch>
        </p:blipFill>
        <p:spPr>
          <a:xfrm>
            <a:off x="159488" y="140041"/>
            <a:ext cx="4168032" cy="1210294"/>
          </a:xfrm>
          <a:prstGeom prst="rect">
            <a:avLst/>
          </a:prstGeom>
        </p:spPr>
      </p:pic>
      <p:pic>
        <p:nvPicPr>
          <p:cNvPr id="8" name="Picture 7">
            <a:extLst>
              <a:ext uri="{FF2B5EF4-FFF2-40B4-BE49-F238E27FC236}">
                <a16:creationId xmlns:a16="http://schemas.microsoft.com/office/drawing/2014/main" id="{AB2C9C6C-C352-E046-ACA7-22B44A4E4CAF}"/>
              </a:ext>
            </a:extLst>
          </p:cNvPr>
          <p:cNvPicPr>
            <a:picLocks noChangeAspect="1"/>
          </p:cNvPicPr>
          <p:nvPr/>
        </p:nvPicPr>
        <p:blipFill>
          <a:blip r:embed="rId6"/>
          <a:stretch>
            <a:fillRect/>
          </a:stretch>
        </p:blipFill>
        <p:spPr>
          <a:xfrm>
            <a:off x="147662" y="1497373"/>
            <a:ext cx="3037070" cy="3506086"/>
          </a:xfrm>
          <a:prstGeom prst="rect">
            <a:avLst/>
          </a:prstGeom>
        </p:spPr>
      </p:pic>
      <p:sp>
        <p:nvSpPr>
          <p:cNvPr id="10" name="Rectangle 9">
            <a:extLst>
              <a:ext uri="{FF2B5EF4-FFF2-40B4-BE49-F238E27FC236}">
                <a16:creationId xmlns:a16="http://schemas.microsoft.com/office/drawing/2014/main" id="{201ECDCB-9E2B-494E-A8D5-031ADB075B33}"/>
              </a:ext>
            </a:extLst>
          </p:cNvPr>
          <p:cNvSpPr/>
          <p:nvPr/>
        </p:nvSpPr>
        <p:spPr>
          <a:xfrm>
            <a:off x="5681656" y="2446472"/>
            <a:ext cx="2090744" cy="41982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940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65FFB2-4684-904D-B0DA-1FD6B7B12627}"/>
              </a:ext>
            </a:extLst>
          </p:cNvPr>
          <p:cNvPicPr>
            <a:picLocks noChangeAspect="1"/>
          </p:cNvPicPr>
          <p:nvPr/>
        </p:nvPicPr>
        <p:blipFill>
          <a:blip r:embed="rId3"/>
          <a:stretch>
            <a:fillRect/>
          </a:stretch>
        </p:blipFill>
        <p:spPr>
          <a:xfrm>
            <a:off x="241594" y="260792"/>
            <a:ext cx="3449729" cy="1207405"/>
          </a:xfrm>
          <a:prstGeom prst="rect">
            <a:avLst/>
          </a:prstGeom>
        </p:spPr>
      </p:pic>
      <p:pic>
        <p:nvPicPr>
          <p:cNvPr id="7" name="Picture 6">
            <a:extLst>
              <a:ext uri="{FF2B5EF4-FFF2-40B4-BE49-F238E27FC236}">
                <a16:creationId xmlns:a16="http://schemas.microsoft.com/office/drawing/2014/main" id="{C986EECB-3FA8-5C44-8920-DE0848CBAEA1}"/>
              </a:ext>
            </a:extLst>
          </p:cNvPr>
          <p:cNvPicPr>
            <a:picLocks noChangeAspect="1"/>
          </p:cNvPicPr>
          <p:nvPr/>
        </p:nvPicPr>
        <p:blipFill>
          <a:blip r:embed="rId4"/>
          <a:stretch>
            <a:fillRect/>
          </a:stretch>
        </p:blipFill>
        <p:spPr>
          <a:xfrm>
            <a:off x="3710762" y="515974"/>
            <a:ext cx="5052317" cy="3875272"/>
          </a:xfrm>
          <a:prstGeom prst="rect">
            <a:avLst/>
          </a:prstGeom>
        </p:spPr>
      </p:pic>
      <p:pic>
        <p:nvPicPr>
          <p:cNvPr id="8" name="Picture 7">
            <a:extLst>
              <a:ext uri="{FF2B5EF4-FFF2-40B4-BE49-F238E27FC236}">
                <a16:creationId xmlns:a16="http://schemas.microsoft.com/office/drawing/2014/main" id="{380F5D3E-AC8A-8A42-9721-C7A482D2DC81}"/>
              </a:ext>
            </a:extLst>
          </p:cNvPr>
          <p:cNvPicPr>
            <a:picLocks noChangeAspect="1"/>
          </p:cNvPicPr>
          <p:nvPr/>
        </p:nvPicPr>
        <p:blipFill>
          <a:blip r:embed="rId5"/>
          <a:stretch>
            <a:fillRect/>
          </a:stretch>
        </p:blipFill>
        <p:spPr>
          <a:xfrm>
            <a:off x="408743" y="1643929"/>
            <a:ext cx="3080586" cy="3238778"/>
          </a:xfrm>
          <a:prstGeom prst="rect">
            <a:avLst/>
          </a:prstGeom>
        </p:spPr>
      </p:pic>
    </p:spTree>
    <p:extLst>
      <p:ext uri="{BB962C8B-B14F-4D97-AF65-F5344CB8AC3E}">
        <p14:creationId xmlns:p14="http://schemas.microsoft.com/office/powerpoint/2010/main" val="3092573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C65C60-DA1E-F54E-9C6B-3CBABFF942B9}"/>
              </a:ext>
            </a:extLst>
          </p:cNvPr>
          <p:cNvSpPr/>
          <p:nvPr/>
        </p:nvSpPr>
        <p:spPr>
          <a:xfrm>
            <a:off x="74428" y="85060"/>
            <a:ext cx="8910084" cy="49547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7675A3-8393-F04C-9042-D5A0FB0704E2}"/>
              </a:ext>
            </a:extLst>
          </p:cNvPr>
          <p:cNvPicPr>
            <a:picLocks noChangeAspect="1"/>
          </p:cNvPicPr>
          <p:nvPr/>
        </p:nvPicPr>
        <p:blipFill>
          <a:blip r:embed="rId3"/>
          <a:stretch>
            <a:fillRect/>
          </a:stretch>
        </p:blipFill>
        <p:spPr>
          <a:xfrm>
            <a:off x="193344" y="1793372"/>
            <a:ext cx="3344877" cy="3003733"/>
          </a:xfrm>
          <a:prstGeom prst="rect">
            <a:avLst/>
          </a:prstGeom>
        </p:spPr>
      </p:pic>
      <p:pic>
        <p:nvPicPr>
          <p:cNvPr id="11" name="Picture 10">
            <a:extLst>
              <a:ext uri="{FF2B5EF4-FFF2-40B4-BE49-F238E27FC236}">
                <a16:creationId xmlns:a16="http://schemas.microsoft.com/office/drawing/2014/main" id="{10FE7BC5-F4EB-F04E-B86A-976041AE4079}"/>
              </a:ext>
            </a:extLst>
          </p:cNvPr>
          <p:cNvPicPr>
            <a:picLocks noChangeAspect="1"/>
          </p:cNvPicPr>
          <p:nvPr/>
        </p:nvPicPr>
        <p:blipFill>
          <a:blip r:embed="rId4"/>
          <a:stretch>
            <a:fillRect/>
          </a:stretch>
        </p:blipFill>
        <p:spPr>
          <a:xfrm>
            <a:off x="203694" y="424501"/>
            <a:ext cx="3344878" cy="1263621"/>
          </a:xfrm>
          <a:prstGeom prst="rect">
            <a:avLst/>
          </a:prstGeom>
        </p:spPr>
      </p:pic>
      <p:pic>
        <p:nvPicPr>
          <p:cNvPr id="5" name="Picture 4">
            <a:extLst>
              <a:ext uri="{FF2B5EF4-FFF2-40B4-BE49-F238E27FC236}">
                <a16:creationId xmlns:a16="http://schemas.microsoft.com/office/drawing/2014/main" id="{3401BA9C-5F1C-3245-BEFA-DC153A6C1ACD}"/>
              </a:ext>
            </a:extLst>
          </p:cNvPr>
          <p:cNvPicPr>
            <a:picLocks noChangeAspect="1"/>
          </p:cNvPicPr>
          <p:nvPr/>
        </p:nvPicPr>
        <p:blipFill>
          <a:blip r:embed="rId5"/>
          <a:stretch>
            <a:fillRect/>
          </a:stretch>
        </p:blipFill>
        <p:spPr>
          <a:xfrm>
            <a:off x="3657137" y="204694"/>
            <a:ext cx="5023371" cy="4715503"/>
          </a:xfrm>
          <a:prstGeom prst="rect">
            <a:avLst/>
          </a:prstGeom>
        </p:spPr>
      </p:pic>
      <p:sp>
        <p:nvSpPr>
          <p:cNvPr id="10" name="Rectangle 9">
            <a:extLst>
              <a:ext uri="{FF2B5EF4-FFF2-40B4-BE49-F238E27FC236}">
                <a16:creationId xmlns:a16="http://schemas.microsoft.com/office/drawing/2014/main" id="{B3813DD2-E47F-254A-94A1-A5635BCAC2B3}"/>
              </a:ext>
            </a:extLst>
          </p:cNvPr>
          <p:cNvSpPr/>
          <p:nvPr/>
        </p:nvSpPr>
        <p:spPr>
          <a:xfrm>
            <a:off x="1599479" y="3516922"/>
            <a:ext cx="1214059" cy="198135"/>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DC3D88-8BB0-E64D-8DAB-32CA5CE44A9C}"/>
              </a:ext>
            </a:extLst>
          </p:cNvPr>
          <p:cNvSpPr/>
          <p:nvPr/>
        </p:nvSpPr>
        <p:spPr>
          <a:xfrm>
            <a:off x="3657137" y="204694"/>
            <a:ext cx="5023371" cy="471550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698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29</a:t>
            </a:fld>
            <a:endParaRPr lang="en-US"/>
          </a:p>
        </p:txBody>
      </p:sp>
      <p:sp>
        <p:nvSpPr>
          <p:cNvPr id="3" name="TextBox 2">
            <a:extLst>
              <a:ext uri="{FF2B5EF4-FFF2-40B4-BE49-F238E27FC236}">
                <a16:creationId xmlns:a16="http://schemas.microsoft.com/office/drawing/2014/main" id="{1160AEF7-1FBC-3A4C-B655-F18548CEFB9A}"/>
              </a:ext>
            </a:extLst>
          </p:cNvPr>
          <p:cNvSpPr txBox="1"/>
          <p:nvPr/>
        </p:nvSpPr>
        <p:spPr>
          <a:xfrm>
            <a:off x="-661737" y="998973"/>
            <a:ext cx="10467473" cy="2554545"/>
          </a:xfrm>
          <a:prstGeom prst="rect">
            <a:avLst/>
          </a:prstGeom>
          <a:noFill/>
        </p:spPr>
        <p:txBody>
          <a:bodyPr wrap="square" rtlCol="0">
            <a:spAutoFit/>
          </a:bodyPr>
          <a:lstStyle/>
          <a:p>
            <a:pPr algn="ctr"/>
            <a:r>
              <a:rPr lang="en-US" sz="3200" dirty="0">
                <a:solidFill>
                  <a:schemeClr val="bg1"/>
                </a:solidFill>
              </a:rPr>
              <a:t>Mainframe data and JES access from VS Code</a:t>
            </a:r>
          </a:p>
          <a:p>
            <a:pPr algn="ctr"/>
            <a:endParaRPr lang="en-US" sz="3200" dirty="0">
              <a:solidFill>
                <a:schemeClr val="bg1"/>
              </a:solidFill>
            </a:endParaRPr>
          </a:p>
          <a:p>
            <a:pPr algn="ctr"/>
            <a:r>
              <a:rPr lang="en-US" sz="3200" dirty="0">
                <a:solidFill>
                  <a:schemeClr val="bg1"/>
                </a:solidFill>
              </a:rPr>
              <a:t>Rich language editors</a:t>
            </a:r>
          </a:p>
          <a:p>
            <a:pPr algn="ctr"/>
            <a:endParaRPr lang="en-US" sz="3200" dirty="0">
              <a:solidFill>
                <a:schemeClr val="bg1"/>
              </a:solidFill>
            </a:endParaRPr>
          </a:p>
          <a:p>
            <a:pPr algn="ctr"/>
            <a:r>
              <a:rPr lang="en-US" sz="3200" dirty="0">
                <a:solidFill>
                  <a:schemeClr val="bg1"/>
                </a:solidFill>
              </a:rPr>
              <a:t>Powerful integrated development environment</a:t>
            </a:r>
          </a:p>
        </p:txBody>
      </p:sp>
    </p:spTree>
    <p:extLst>
      <p:ext uri="{BB962C8B-B14F-4D97-AF65-F5344CB8AC3E}">
        <p14:creationId xmlns:p14="http://schemas.microsoft.com/office/powerpoint/2010/main" val="3552858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040124-751D-3148-833E-6FF5F9744BAF}"/>
              </a:ext>
            </a:extLst>
          </p:cNvPr>
          <p:cNvPicPr>
            <a:picLocks noChangeAspect="1"/>
          </p:cNvPicPr>
          <p:nvPr/>
        </p:nvPicPr>
        <p:blipFill>
          <a:blip r:embed="rId3"/>
          <a:stretch>
            <a:fillRect/>
          </a:stretch>
        </p:blipFill>
        <p:spPr>
          <a:xfrm>
            <a:off x="922511" y="270106"/>
            <a:ext cx="7399608" cy="746694"/>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14861F-4FB9-664D-A446-F842960701FE}"/>
              </a:ext>
            </a:extLst>
          </p:cNvPr>
          <p:cNvPicPr>
            <a:picLocks noChangeAspect="1"/>
          </p:cNvPicPr>
          <p:nvPr/>
        </p:nvPicPr>
        <p:blipFill>
          <a:blip r:embed="rId4"/>
          <a:stretch>
            <a:fillRect/>
          </a:stretch>
        </p:blipFill>
        <p:spPr>
          <a:xfrm>
            <a:off x="1005823" y="1152022"/>
            <a:ext cx="7232984" cy="3854705"/>
          </a:xfrm>
          <a:prstGeom prst="rect">
            <a:avLst/>
          </a:prstGeom>
        </p:spPr>
      </p:pic>
    </p:spTree>
    <p:extLst>
      <p:ext uri="{BB962C8B-B14F-4D97-AF65-F5344CB8AC3E}">
        <p14:creationId xmlns:p14="http://schemas.microsoft.com/office/powerpoint/2010/main" val="246451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D229B0-97B7-2A41-ABBF-29B6E9F4E96A}"/>
              </a:ext>
            </a:extLst>
          </p:cNvPr>
          <p:cNvSpPr/>
          <p:nvPr/>
        </p:nvSpPr>
        <p:spPr>
          <a:xfrm>
            <a:off x="6932428" y="116944"/>
            <a:ext cx="2206171" cy="99581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834EA6-8E64-7B4F-8699-0AAF823A54EF}"/>
              </a:ext>
            </a:extLst>
          </p:cNvPr>
          <p:cNvPicPr>
            <a:picLocks noChangeAspect="1"/>
          </p:cNvPicPr>
          <p:nvPr/>
        </p:nvPicPr>
        <p:blipFill>
          <a:blip r:embed="rId3"/>
          <a:stretch>
            <a:fillRect/>
          </a:stretch>
        </p:blipFill>
        <p:spPr>
          <a:xfrm>
            <a:off x="241434" y="1230406"/>
            <a:ext cx="3202160" cy="3536228"/>
          </a:xfrm>
          <a:prstGeom prst="rect">
            <a:avLst/>
          </a:prstGeom>
        </p:spPr>
      </p:pic>
      <p:pic>
        <p:nvPicPr>
          <p:cNvPr id="9" name="Picture 8">
            <a:extLst>
              <a:ext uri="{FF2B5EF4-FFF2-40B4-BE49-F238E27FC236}">
                <a16:creationId xmlns:a16="http://schemas.microsoft.com/office/drawing/2014/main" id="{E3CA9CA1-4F2D-6C45-AF92-941338F2C492}"/>
              </a:ext>
            </a:extLst>
          </p:cNvPr>
          <p:cNvPicPr>
            <a:picLocks noChangeAspect="1"/>
          </p:cNvPicPr>
          <p:nvPr/>
        </p:nvPicPr>
        <p:blipFill>
          <a:blip r:embed="rId4"/>
          <a:stretch>
            <a:fillRect/>
          </a:stretch>
        </p:blipFill>
        <p:spPr>
          <a:xfrm>
            <a:off x="241434" y="234589"/>
            <a:ext cx="2944828" cy="836868"/>
          </a:xfrm>
          <a:prstGeom prst="rect">
            <a:avLst/>
          </a:prstGeom>
        </p:spPr>
      </p:pic>
      <p:pic>
        <p:nvPicPr>
          <p:cNvPr id="10" name="Picture 9">
            <a:extLst>
              <a:ext uri="{FF2B5EF4-FFF2-40B4-BE49-F238E27FC236}">
                <a16:creationId xmlns:a16="http://schemas.microsoft.com/office/drawing/2014/main" id="{160D0141-D48E-C640-B1B6-76D82BF53654}"/>
              </a:ext>
            </a:extLst>
          </p:cNvPr>
          <p:cNvPicPr>
            <a:picLocks noChangeAspect="1"/>
          </p:cNvPicPr>
          <p:nvPr/>
        </p:nvPicPr>
        <p:blipFill>
          <a:blip r:embed="rId5"/>
          <a:stretch>
            <a:fillRect/>
          </a:stretch>
        </p:blipFill>
        <p:spPr>
          <a:xfrm>
            <a:off x="4039326" y="2206207"/>
            <a:ext cx="3898349" cy="2820349"/>
          </a:xfrm>
          <a:prstGeom prst="rect">
            <a:avLst/>
          </a:prstGeom>
        </p:spPr>
      </p:pic>
      <p:pic>
        <p:nvPicPr>
          <p:cNvPr id="11" name="Picture 10">
            <a:extLst>
              <a:ext uri="{FF2B5EF4-FFF2-40B4-BE49-F238E27FC236}">
                <a16:creationId xmlns:a16="http://schemas.microsoft.com/office/drawing/2014/main" id="{04DB7B52-3E38-D049-8BF1-1AFA9D0F7896}"/>
              </a:ext>
            </a:extLst>
          </p:cNvPr>
          <p:cNvPicPr>
            <a:picLocks noChangeAspect="1"/>
          </p:cNvPicPr>
          <p:nvPr/>
        </p:nvPicPr>
        <p:blipFill>
          <a:blip r:embed="rId6"/>
          <a:stretch>
            <a:fillRect/>
          </a:stretch>
        </p:blipFill>
        <p:spPr>
          <a:xfrm>
            <a:off x="3961087" y="525472"/>
            <a:ext cx="2803246" cy="1409868"/>
          </a:xfrm>
          <a:prstGeom prst="rect">
            <a:avLst/>
          </a:prstGeom>
          <a:ln w="25400">
            <a:solidFill>
              <a:schemeClr val="bg1"/>
            </a:solidFill>
          </a:ln>
        </p:spPr>
      </p:pic>
      <p:pic>
        <p:nvPicPr>
          <p:cNvPr id="12" name="Picture 11">
            <a:extLst>
              <a:ext uri="{FF2B5EF4-FFF2-40B4-BE49-F238E27FC236}">
                <a16:creationId xmlns:a16="http://schemas.microsoft.com/office/drawing/2014/main" id="{06C81A91-1AAD-D540-9D0E-725EC29859B9}"/>
              </a:ext>
            </a:extLst>
          </p:cNvPr>
          <p:cNvPicPr>
            <a:picLocks noChangeAspect="1"/>
          </p:cNvPicPr>
          <p:nvPr/>
        </p:nvPicPr>
        <p:blipFill>
          <a:blip r:embed="rId7"/>
          <a:stretch>
            <a:fillRect/>
          </a:stretch>
        </p:blipFill>
        <p:spPr>
          <a:xfrm>
            <a:off x="6932428" y="40180"/>
            <a:ext cx="2161954" cy="2062554"/>
          </a:xfrm>
          <a:prstGeom prst="rect">
            <a:avLst/>
          </a:prstGeom>
        </p:spPr>
      </p:pic>
      <p:sp>
        <p:nvSpPr>
          <p:cNvPr id="2" name="TextBox 1">
            <a:extLst>
              <a:ext uri="{FF2B5EF4-FFF2-40B4-BE49-F238E27FC236}">
                <a16:creationId xmlns:a16="http://schemas.microsoft.com/office/drawing/2014/main" id="{1F54078F-FBA6-7042-AA5D-C174D20B4A6C}"/>
              </a:ext>
            </a:extLst>
          </p:cNvPr>
          <p:cNvSpPr txBox="1"/>
          <p:nvPr/>
        </p:nvSpPr>
        <p:spPr>
          <a:xfrm>
            <a:off x="8926286" y="3701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0047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E11852-B49B-004E-89D1-D482B5734B9B}"/>
              </a:ext>
            </a:extLst>
          </p:cNvPr>
          <p:cNvPicPr>
            <a:picLocks noChangeAspect="1"/>
          </p:cNvPicPr>
          <p:nvPr/>
        </p:nvPicPr>
        <p:blipFill>
          <a:blip r:embed="rId3"/>
          <a:stretch>
            <a:fillRect/>
          </a:stretch>
        </p:blipFill>
        <p:spPr>
          <a:xfrm>
            <a:off x="165136" y="138911"/>
            <a:ext cx="4676327" cy="2580494"/>
          </a:xfrm>
          <a:prstGeom prst="rect">
            <a:avLst/>
          </a:prstGeom>
        </p:spPr>
      </p:pic>
      <p:pic>
        <p:nvPicPr>
          <p:cNvPr id="3" name="Picture 2">
            <a:extLst>
              <a:ext uri="{FF2B5EF4-FFF2-40B4-BE49-F238E27FC236}">
                <a16:creationId xmlns:a16="http://schemas.microsoft.com/office/drawing/2014/main" id="{553FB10F-F3B0-8B42-860E-556243CEA8D0}"/>
              </a:ext>
            </a:extLst>
          </p:cNvPr>
          <p:cNvPicPr>
            <a:picLocks noChangeAspect="1"/>
          </p:cNvPicPr>
          <p:nvPr/>
        </p:nvPicPr>
        <p:blipFill>
          <a:blip r:embed="rId4"/>
          <a:stretch>
            <a:fillRect/>
          </a:stretch>
        </p:blipFill>
        <p:spPr>
          <a:xfrm>
            <a:off x="4197247" y="2819200"/>
            <a:ext cx="2273740" cy="2027930"/>
          </a:xfrm>
          <a:prstGeom prst="rect">
            <a:avLst/>
          </a:prstGeom>
        </p:spPr>
      </p:pic>
      <p:pic>
        <p:nvPicPr>
          <p:cNvPr id="10" name="Picture 9">
            <a:extLst>
              <a:ext uri="{FF2B5EF4-FFF2-40B4-BE49-F238E27FC236}">
                <a16:creationId xmlns:a16="http://schemas.microsoft.com/office/drawing/2014/main" id="{604BDFDB-250B-2A4A-99EF-054D4D5744EB}"/>
              </a:ext>
            </a:extLst>
          </p:cNvPr>
          <p:cNvPicPr>
            <a:picLocks noChangeAspect="1"/>
          </p:cNvPicPr>
          <p:nvPr/>
        </p:nvPicPr>
        <p:blipFill>
          <a:blip r:embed="rId5"/>
          <a:stretch>
            <a:fillRect/>
          </a:stretch>
        </p:blipFill>
        <p:spPr>
          <a:xfrm>
            <a:off x="215261" y="2780928"/>
            <a:ext cx="3848912" cy="1939575"/>
          </a:xfrm>
          <a:prstGeom prst="rect">
            <a:avLst/>
          </a:prstGeom>
        </p:spPr>
      </p:pic>
      <p:pic>
        <p:nvPicPr>
          <p:cNvPr id="4" name="Picture 3">
            <a:extLst>
              <a:ext uri="{FF2B5EF4-FFF2-40B4-BE49-F238E27FC236}">
                <a16:creationId xmlns:a16="http://schemas.microsoft.com/office/drawing/2014/main" id="{1110C815-08CD-EE4E-9C79-DFD7E82BD519}"/>
              </a:ext>
            </a:extLst>
          </p:cNvPr>
          <p:cNvPicPr>
            <a:picLocks noChangeAspect="1"/>
          </p:cNvPicPr>
          <p:nvPr/>
        </p:nvPicPr>
        <p:blipFill>
          <a:blip r:embed="rId6"/>
          <a:stretch>
            <a:fillRect/>
          </a:stretch>
        </p:blipFill>
        <p:spPr>
          <a:xfrm>
            <a:off x="6729200" y="2917970"/>
            <a:ext cx="2088300" cy="1797915"/>
          </a:xfrm>
          <a:prstGeom prst="rect">
            <a:avLst/>
          </a:prstGeom>
        </p:spPr>
      </p:pic>
      <p:pic>
        <p:nvPicPr>
          <p:cNvPr id="7" name="Picture 6">
            <a:extLst>
              <a:ext uri="{FF2B5EF4-FFF2-40B4-BE49-F238E27FC236}">
                <a16:creationId xmlns:a16="http://schemas.microsoft.com/office/drawing/2014/main" id="{869824E3-D2F1-3543-A979-2F4EA6A91EFA}"/>
              </a:ext>
            </a:extLst>
          </p:cNvPr>
          <p:cNvPicPr>
            <a:picLocks noChangeAspect="1"/>
          </p:cNvPicPr>
          <p:nvPr/>
        </p:nvPicPr>
        <p:blipFill>
          <a:blip r:embed="rId7"/>
          <a:stretch>
            <a:fillRect/>
          </a:stretch>
        </p:blipFill>
        <p:spPr>
          <a:xfrm>
            <a:off x="5256950" y="1598162"/>
            <a:ext cx="3560550" cy="973588"/>
          </a:xfrm>
          <a:prstGeom prst="rect">
            <a:avLst/>
          </a:prstGeom>
        </p:spPr>
      </p:pic>
      <p:pic>
        <p:nvPicPr>
          <p:cNvPr id="3074" name="Picture 2" descr="Students, join the Master the Mainframe 24-hour code-a-thon at IBM Z Day  and learn in-demand skills while helping those in need. – IBM Developer">
            <a:extLst>
              <a:ext uri="{FF2B5EF4-FFF2-40B4-BE49-F238E27FC236}">
                <a16:creationId xmlns:a16="http://schemas.microsoft.com/office/drawing/2014/main" id="{81502D6E-1E3A-9542-B333-BDCC5F0D9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639" y="222842"/>
            <a:ext cx="3705225"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319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32</a:t>
            </a:fld>
            <a:endParaRPr lang="en-US"/>
          </a:p>
        </p:txBody>
      </p:sp>
    </p:spTree>
    <p:extLst>
      <p:ext uri="{BB962C8B-B14F-4D97-AF65-F5344CB8AC3E}">
        <p14:creationId xmlns:p14="http://schemas.microsoft.com/office/powerpoint/2010/main" val="316679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33</a:t>
            </a:fld>
            <a:endParaRPr lang="en-US"/>
          </a:p>
        </p:txBody>
      </p:sp>
      <p:pic>
        <p:nvPicPr>
          <p:cNvPr id="3" name="Picture 2">
            <a:extLst>
              <a:ext uri="{FF2B5EF4-FFF2-40B4-BE49-F238E27FC236}">
                <a16:creationId xmlns:a16="http://schemas.microsoft.com/office/drawing/2014/main" id="{CCE3C478-7746-4B44-88A7-F93837462755}"/>
              </a:ext>
            </a:extLst>
          </p:cNvPr>
          <p:cNvPicPr>
            <a:picLocks noChangeAspect="1"/>
          </p:cNvPicPr>
          <p:nvPr/>
        </p:nvPicPr>
        <p:blipFill>
          <a:blip r:embed="rId3"/>
          <a:stretch>
            <a:fillRect/>
          </a:stretch>
        </p:blipFill>
        <p:spPr>
          <a:xfrm>
            <a:off x="817684" y="535404"/>
            <a:ext cx="7770239" cy="4485004"/>
          </a:xfrm>
          <a:prstGeom prst="rect">
            <a:avLst/>
          </a:prstGeom>
        </p:spPr>
      </p:pic>
      <p:sp>
        <p:nvSpPr>
          <p:cNvPr id="5" name="Title 1">
            <a:extLst>
              <a:ext uri="{FF2B5EF4-FFF2-40B4-BE49-F238E27FC236}">
                <a16:creationId xmlns:a16="http://schemas.microsoft.com/office/drawing/2014/main" id="{07E2C7E1-45CC-244D-A0FD-441FBB77E88C}"/>
              </a:ext>
            </a:extLst>
          </p:cNvPr>
          <p:cNvSpPr txBox="1">
            <a:spLocks/>
          </p:cNvSpPr>
          <p:nvPr/>
        </p:nvSpPr>
        <p:spPr>
          <a:xfrm>
            <a:off x="-469248" y="-76426"/>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err="1">
                <a:latin typeface="+mn-lt"/>
                <a:ea typeface="Menlo" panose="020B0609030804020204" pitchFamily="49" charset="0"/>
                <a:cs typeface="Menlo" panose="020B0609030804020204" pitchFamily="49" charset="0"/>
              </a:rPr>
              <a:t>Zowe</a:t>
            </a:r>
            <a:r>
              <a:rPr lang="en-US" sz="4000" dirty="0">
                <a:latin typeface="+mn-lt"/>
                <a:ea typeface="Menlo" panose="020B0609030804020204" pitchFamily="49" charset="0"/>
                <a:cs typeface="Menlo" panose="020B0609030804020204" pitchFamily="49" charset="0"/>
              </a:rPr>
              <a:t> Desktop</a:t>
            </a:r>
          </a:p>
        </p:txBody>
      </p:sp>
      <p:sp>
        <p:nvSpPr>
          <p:cNvPr id="6" name="Rectangle 5">
            <a:extLst>
              <a:ext uri="{FF2B5EF4-FFF2-40B4-BE49-F238E27FC236}">
                <a16:creationId xmlns:a16="http://schemas.microsoft.com/office/drawing/2014/main" id="{CD3F6615-658E-2440-9073-5FB50C79E3F6}"/>
              </a:ext>
            </a:extLst>
          </p:cNvPr>
          <p:cNvSpPr/>
          <p:nvPr/>
        </p:nvSpPr>
        <p:spPr>
          <a:xfrm>
            <a:off x="3558474" y="2870458"/>
            <a:ext cx="2321626" cy="12697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116C621-DD8B-D744-B3A2-6C5E17F9036F}"/>
              </a:ext>
            </a:extLst>
          </p:cNvPr>
          <p:cNvSpPr/>
          <p:nvPr/>
        </p:nvSpPr>
        <p:spPr>
          <a:xfrm>
            <a:off x="2235200" y="857956"/>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345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99C44A-02E1-E441-8B0C-B18D75608712}"/>
              </a:ext>
            </a:extLst>
          </p:cNvPr>
          <p:cNvPicPr>
            <a:picLocks noChangeAspect="1"/>
          </p:cNvPicPr>
          <p:nvPr/>
        </p:nvPicPr>
        <p:blipFill>
          <a:blip r:embed="rId3"/>
          <a:stretch>
            <a:fillRect/>
          </a:stretch>
        </p:blipFill>
        <p:spPr>
          <a:xfrm>
            <a:off x="22742" y="0"/>
            <a:ext cx="9098515" cy="5143500"/>
          </a:xfrm>
          <a:prstGeom prst="rect">
            <a:avLst/>
          </a:prstGeom>
        </p:spPr>
      </p:pic>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34</a:t>
            </a:fld>
            <a:endParaRPr lang="en-US"/>
          </a:p>
        </p:txBody>
      </p:sp>
      <p:sp>
        <p:nvSpPr>
          <p:cNvPr id="5" name="Rectangle 4">
            <a:extLst>
              <a:ext uri="{FF2B5EF4-FFF2-40B4-BE49-F238E27FC236}">
                <a16:creationId xmlns:a16="http://schemas.microsoft.com/office/drawing/2014/main" id="{AE33DD99-1C69-9646-A8F4-021C1CB6F57E}"/>
              </a:ext>
            </a:extLst>
          </p:cNvPr>
          <p:cNvSpPr/>
          <p:nvPr/>
        </p:nvSpPr>
        <p:spPr>
          <a:xfrm>
            <a:off x="1204598" y="4849325"/>
            <a:ext cx="315765" cy="29158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7072F0-D7E5-5E47-B20D-2C0196BDCAF4}"/>
              </a:ext>
            </a:extLst>
          </p:cNvPr>
          <p:cNvSpPr/>
          <p:nvPr/>
        </p:nvSpPr>
        <p:spPr>
          <a:xfrm>
            <a:off x="22742" y="2425958"/>
            <a:ext cx="2288657" cy="2420774"/>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B4E3B2-4595-1341-9E31-CD1153441A26}"/>
              </a:ext>
            </a:extLst>
          </p:cNvPr>
          <p:cNvSpPr/>
          <p:nvPr/>
        </p:nvSpPr>
        <p:spPr>
          <a:xfrm>
            <a:off x="1542941" y="383823"/>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6494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E9BA08-21C0-1F49-9730-6C1FD224441C}"/>
              </a:ext>
            </a:extLst>
          </p:cNvPr>
          <p:cNvPicPr>
            <a:picLocks noChangeAspect="1"/>
          </p:cNvPicPr>
          <p:nvPr/>
        </p:nvPicPr>
        <p:blipFill>
          <a:blip r:embed="rId3"/>
          <a:stretch>
            <a:fillRect/>
          </a:stretch>
        </p:blipFill>
        <p:spPr>
          <a:xfrm>
            <a:off x="50061" y="0"/>
            <a:ext cx="9043878" cy="5143500"/>
          </a:xfrm>
          <a:prstGeom prst="rect">
            <a:avLst/>
          </a:prstGeom>
        </p:spPr>
      </p:pic>
      <p:sp>
        <p:nvSpPr>
          <p:cNvPr id="7" name="Rectangle 6">
            <a:extLst>
              <a:ext uri="{FF2B5EF4-FFF2-40B4-BE49-F238E27FC236}">
                <a16:creationId xmlns:a16="http://schemas.microsoft.com/office/drawing/2014/main" id="{1E94C3D5-4670-8D40-9512-52912A5C7BB5}"/>
              </a:ext>
            </a:extLst>
          </p:cNvPr>
          <p:cNvSpPr/>
          <p:nvPr/>
        </p:nvSpPr>
        <p:spPr>
          <a:xfrm>
            <a:off x="373380" y="731520"/>
            <a:ext cx="2087880" cy="39547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720312-35AE-6541-BED7-7AEF8BE74BFA}"/>
              </a:ext>
            </a:extLst>
          </p:cNvPr>
          <p:cNvSpPr/>
          <p:nvPr/>
        </p:nvSpPr>
        <p:spPr>
          <a:xfrm>
            <a:off x="2461260" y="731520"/>
            <a:ext cx="4503420" cy="39547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2332DC-A2FF-924C-9425-5520E53CAD6A}"/>
              </a:ext>
            </a:extLst>
          </p:cNvPr>
          <p:cNvSpPr/>
          <p:nvPr/>
        </p:nvSpPr>
        <p:spPr>
          <a:xfrm>
            <a:off x="1542941" y="383823"/>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7727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9BCEBD-0B75-BB4C-8DBB-EF82DFEF2549}"/>
              </a:ext>
            </a:extLst>
          </p:cNvPr>
          <p:cNvPicPr>
            <a:picLocks noChangeAspect="1"/>
          </p:cNvPicPr>
          <p:nvPr/>
        </p:nvPicPr>
        <p:blipFill>
          <a:blip r:embed="rId3"/>
          <a:stretch>
            <a:fillRect/>
          </a:stretch>
        </p:blipFill>
        <p:spPr>
          <a:xfrm>
            <a:off x="64066" y="0"/>
            <a:ext cx="9015868" cy="5143500"/>
          </a:xfrm>
          <a:prstGeom prst="rect">
            <a:avLst/>
          </a:prstGeom>
        </p:spPr>
      </p:pic>
      <p:sp>
        <p:nvSpPr>
          <p:cNvPr id="5" name="Rectangle 4">
            <a:extLst>
              <a:ext uri="{FF2B5EF4-FFF2-40B4-BE49-F238E27FC236}">
                <a16:creationId xmlns:a16="http://schemas.microsoft.com/office/drawing/2014/main" id="{5F7E66EB-10B0-6B45-AA31-6B077044843D}"/>
              </a:ext>
            </a:extLst>
          </p:cNvPr>
          <p:cNvSpPr/>
          <p:nvPr/>
        </p:nvSpPr>
        <p:spPr>
          <a:xfrm>
            <a:off x="655320" y="899160"/>
            <a:ext cx="1623060" cy="330708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AAE812-1852-5643-8D43-FFFE16CBA6D5}"/>
              </a:ext>
            </a:extLst>
          </p:cNvPr>
          <p:cNvSpPr/>
          <p:nvPr/>
        </p:nvSpPr>
        <p:spPr>
          <a:xfrm>
            <a:off x="1542941" y="383823"/>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4861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80B611-808D-3049-8088-D10BB48B0EF3}"/>
              </a:ext>
            </a:extLst>
          </p:cNvPr>
          <p:cNvPicPr>
            <a:picLocks noChangeAspect="1"/>
          </p:cNvPicPr>
          <p:nvPr/>
        </p:nvPicPr>
        <p:blipFill>
          <a:blip r:embed="rId3"/>
          <a:stretch>
            <a:fillRect/>
          </a:stretch>
        </p:blipFill>
        <p:spPr>
          <a:xfrm>
            <a:off x="40195" y="0"/>
            <a:ext cx="9063610" cy="5143500"/>
          </a:xfrm>
          <a:prstGeom prst="rect">
            <a:avLst/>
          </a:prstGeom>
        </p:spPr>
      </p:pic>
      <p:sp>
        <p:nvSpPr>
          <p:cNvPr id="6" name="Rectangle 5">
            <a:extLst>
              <a:ext uri="{FF2B5EF4-FFF2-40B4-BE49-F238E27FC236}">
                <a16:creationId xmlns:a16="http://schemas.microsoft.com/office/drawing/2014/main" id="{1D066611-A63D-9C41-885A-FC2316EFDE57}"/>
              </a:ext>
            </a:extLst>
          </p:cNvPr>
          <p:cNvSpPr/>
          <p:nvPr/>
        </p:nvSpPr>
        <p:spPr>
          <a:xfrm>
            <a:off x="1203960" y="2308860"/>
            <a:ext cx="1478280" cy="150876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DDAEAC-DFF6-B34A-B61C-F698F4D65364}"/>
              </a:ext>
            </a:extLst>
          </p:cNvPr>
          <p:cNvSpPr/>
          <p:nvPr/>
        </p:nvSpPr>
        <p:spPr>
          <a:xfrm>
            <a:off x="1542941" y="383823"/>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0161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59354-BB1D-8A4F-B26F-1CAA39183301}"/>
              </a:ext>
            </a:extLst>
          </p:cNvPr>
          <p:cNvPicPr>
            <a:picLocks noChangeAspect="1"/>
          </p:cNvPicPr>
          <p:nvPr/>
        </p:nvPicPr>
        <p:blipFill>
          <a:blip r:embed="rId3"/>
          <a:stretch>
            <a:fillRect/>
          </a:stretch>
        </p:blipFill>
        <p:spPr>
          <a:xfrm>
            <a:off x="24272" y="0"/>
            <a:ext cx="9095456" cy="5143500"/>
          </a:xfrm>
          <a:prstGeom prst="rect">
            <a:avLst/>
          </a:prstGeom>
        </p:spPr>
      </p:pic>
      <p:sp>
        <p:nvSpPr>
          <p:cNvPr id="5" name="Rectangle 4">
            <a:extLst>
              <a:ext uri="{FF2B5EF4-FFF2-40B4-BE49-F238E27FC236}">
                <a16:creationId xmlns:a16="http://schemas.microsoft.com/office/drawing/2014/main" id="{6C2112F9-E22A-BC45-B561-1B1AEADE8661}"/>
              </a:ext>
            </a:extLst>
          </p:cNvPr>
          <p:cNvSpPr/>
          <p:nvPr/>
        </p:nvSpPr>
        <p:spPr>
          <a:xfrm>
            <a:off x="3441700" y="1905000"/>
            <a:ext cx="2273300" cy="27559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F26BC7-9D06-0547-AFF0-47C3AD70F368}"/>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736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EBCEC-6EA2-B941-8B14-B6E5D3EEEF56}"/>
              </a:ext>
            </a:extLst>
          </p:cNvPr>
          <p:cNvPicPr>
            <a:picLocks noChangeAspect="1"/>
          </p:cNvPicPr>
          <p:nvPr/>
        </p:nvPicPr>
        <p:blipFill>
          <a:blip r:embed="rId3"/>
          <a:stretch>
            <a:fillRect/>
          </a:stretch>
        </p:blipFill>
        <p:spPr>
          <a:xfrm>
            <a:off x="17652" y="0"/>
            <a:ext cx="9108695" cy="5143500"/>
          </a:xfrm>
          <a:prstGeom prst="rect">
            <a:avLst/>
          </a:prstGeom>
        </p:spPr>
      </p:pic>
      <p:sp>
        <p:nvSpPr>
          <p:cNvPr id="6" name="Rectangle 5">
            <a:extLst>
              <a:ext uri="{FF2B5EF4-FFF2-40B4-BE49-F238E27FC236}">
                <a16:creationId xmlns:a16="http://schemas.microsoft.com/office/drawing/2014/main" id="{27932784-60DE-2D48-B640-DB7FAAA364D3}"/>
              </a:ext>
            </a:extLst>
          </p:cNvPr>
          <p:cNvSpPr/>
          <p:nvPr/>
        </p:nvSpPr>
        <p:spPr>
          <a:xfrm>
            <a:off x="3235960" y="810260"/>
            <a:ext cx="2707640" cy="402844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1846263-9B07-5946-98F5-CAB43724574A}"/>
              </a:ext>
            </a:extLst>
          </p:cNvPr>
          <p:cNvSpPr/>
          <p:nvPr/>
        </p:nvSpPr>
        <p:spPr>
          <a:xfrm>
            <a:off x="3401060" y="3787140"/>
            <a:ext cx="1463040" cy="36576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AA9A77-0155-194E-9FA0-8FA023CEF9AD}"/>
              </a:ext>
            </a:extLst>
          </p:cNvPr>
          <p:cNvSpPr/>
          <p:nvPr/>
        </p:nvSpPr>
        <p:spPr>
          <a:xfrm>
            <a:off x="1343660" y="1143000"/>
            <a:ext cx="1056640" cy="2794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9FAA2E-82CD-7141-A803-15B845E93ECB}"/>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0559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BA4C28-98ED-1C45-AB50-994DE6705E27}"/>
              </a:ext>
            </a:extLst>
          </p:cNvPr>
          <p:cNvPicPr>
            <a:picLocks noChangeAspect="1"/>
          </p:cNvPicPr>
          <p:nvPr/>
        </p:nvPicPr>
        <p:blipFill>
          <a:blip r:embed="rId3"/>
          <a:stretch>
            <a:fillRect/>
          </a:stretch>
        </p:blipFill>
        <p:spPr>
          <a:xfrm>
            <a:off x="922511" y="270106"/>
            <a:ext cx="7423672" cy="72263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B1D147-B674-8843-B620-BD2C61A66FF9}"/>
              </a:ext>
            </a:extLst>
          </p:cNvPr>
          <p:cNvPicPr>
            <a:picLocks noChangeAspect="1"/>
          </p:cNvPicPr>
          <p:nvPr/>
        </p:nvPicPr>
        <p:blipFill>
          <a:blip r:embed="rId4"/>
          <a:stretch>
            <a:fillRect/>
          </a:stretch>
        </p:blipFill>
        <p:spPr>
          <a:xfrm>
            <a:off x="1151024" y="1152022"/>
            <a:ext cx="7034463" cy="3918160"/>
          </a:xfrm>
          <a:prstGeom prst="rect">
            <a:avLst/>
          </a:prstGeom>
        </p:spPr>
      </p:pic>
    </p:spTree>
    <p:extLst>
      <p:ext uri="{BB962C8B-B14F-4D97-AF65-F5344CB8AC3E}">
        <p14:creationId xmlns:p14="http://schemas.microsoft.com/office/powerpoint/2010/main" val="3313997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8326E8-952D-7048-BE70-BD468A5EEC7A}"/>
              </a:ext>
            </a:extLst>
          </p:cNvPr>
          <p:cNvPicPr>
            <a:picLocks noChangeAspect="1"/>
          </p:cNvPicPr>
          <p:nvPr/>
        </p:nvPicPr>
        <p:blipFill>
          <a:blip r:embed="rId3"/>
          <a:stretch>
            <a:fillRect/>
          </a:stretch>
        </p:blipFill>
        <p:spPr>
          <a:xfrm>
            <a:off x="28575" y="0"/>
            <a:ext cx="9086850" cy="5143500"/>
          </a:xfrm>
          <a:prstGeom prst="rect">
            <a:avLst/>
          </a:prstGeom>
        </p:spPr>
      </p:pic>
      <p:sp>
        <p:nvSpPr>
          <p:cNvPr id="5" name="Rectangle 4">
            <a:extLst>
              <a:ext uri="{FF2B5EF4-FFF2-40B4-BE49-F238E27FC236}">
                <a16:creationId xmlns:a16="http://schemas.microsoft.com/office/drawing/2014/main" id="{5ADCA7C2-86CD-DE41-B4F7-8EE2A7B80F26}"/>
              </a:ext>
            </a:extLst>
          </p:cNvPr>
          <p:cNvSpPr/>
          <p:nvPr/>
        </p:nvSpPr>
        <p:spPr>
          <a:xfrm>
            <a:off x="2438400" y="723900"/>
            <a:ext cx="4572000" cy="39751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62205F-B463-EF46-A1F1-C7AECD4D2DCC}"/>
              </a:ext>
            </a:extLst>
          </p:cNvPr>
          <p:cNvSpPr/>
          <p:nvPr/>
        </p:nvSpPr>
        <p:spPr>
          <a:xfrm>
            <a:off x="333375" y="1337310"/>
            <a:ext cx="1546225" cy="3644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182904-60B6-534B-BBBA-F2BA59BA743F}"/>
              </a:ext>
            </a:extLst>
          </p:cNvPr>
          <p:cNvSpPr/>
          <p:nvPr/>
        </p:nvSpPr>
        <p:spPr>
          <a:xfrm>
            <a:off x="333375" y="4779010"/>
            <a:ext cx="352425" cy="3644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1065B60-4422-B64F-9196-EF9FBC9A24D2}"/>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6680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4DDEFD-3352-F848-94D4-BF80153543C7}"/>
              </a:ext>
            </a:extLst>
          </p:cNvPr>
          <p:cNvPicPr>
            <a:picLocks noChangeAspect="1"/>
          </p:cNvPicPr>
          <p:nvPr/>
        </p:nvPicPr>
        <p:blipFill>
          <a:blip r:embed="rId3"/>
          <a:stretch>
            <a:fillRect/>
          </a:stretch>
        </p:blipFill>
        <p:spPr>
          <a:xfrm>
            <a:off x="37685" y="0"/>
            <a:ext cx="9068629" cy="5143500"/>
          </a:xfrm>
          <a:prstGeom prst="rect">
            <a:avLst/>
          </a:prstGeom>
        </p:spPr>
      </p:pic>
      <p:sp>
        <p:nvSpPr>
          <p:cNvPr id="5" name="Rectangle 4">
            <a:extLst>
              <a:ext uri="{FF2B5EF4-FFF2-40B4-BE49-F238E27FC236}">
                <a16:creationId xmlns:a16="http://schemas.microsoft.com/office/drawing/2014/main" id="{008CD987-10E0-0640-95DE-2FB0C29956CF}"/>
              </a:ext>
            </a:extLst>
          </p:cNvPr>
          <p:cNvSpPr/>
          <p:nvPr/>
        </p:nvSpPr>
        <p:spPr>
          <a:xfrm>
            <a:off x="4092575" y="562610"/>
            <a:ext cx="4695825" cy="309499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523AC39-0526-A143-8379-4E1BDEC3C4FB}"/>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9856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283C8-9981-3543-ABBA-85063D345468}"/>
              </a:ext>
            </a:extLst>
          </p:cNvPr>
          <p:cNvPicPr>
            <a:picLocks noChangeAspect="1"/>
          </p:cNvPicPr>
          <p:nvPr/>
        </p:nvPicPr>
        <p:blipFill>
          <a:blip r:embed="rId3"/>
          <a:stretch>
            <a:fillRect/>
          </a:stretch>
        </p:blipFill>
        <p:spPr>
          <a:xfrm>
            <a:off x="87273" y="0"/>
            <a:ext cx="8969453" cy="5143500"/>
          </a:xfrm>
          <a:prstGeom prst="rect">
            <a:avLst/>
          </a:prstGeom>
        </p:spPr>
      </p:pic>
      <p:sp>
        <p:nvSpPr>
          <p:cNvPr id="3" name="Rectangle 2">
            <a:extLst>
              <a:ext uri="{FF2B5EF4-FFF2-40B4-BE49-F238E27FC236}">
                <a16:creationId xmlns:a16="http://schemas.microsoft.com/office/drawing/2014/main" id="{A26C8F37-8AC8-EE43-B85B-E482BEF36740}"/>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174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34AA2E-45B1-3848-9072-6836396EEED2}"/>
              </a:ext>
            </a:extLst>
          </p:cNvPr>
          <p:cNvPicPr>
            <a:picLocks noChangeAspect="1"/>
          </p:cNvPicPr>
          <p:nvPr/>
        </p:nvPicPr>
        <p:blipFill>
          <a:blip r:embed="rId3"/>
          <a:stretch>
            <a:fillRect/>
          </a:stretch>
        </p:blipFill>
        <p:spPr>
          <a:xfrm>
            <a:off x="87273" y="0"/>
            <a:ext cx="8969453" cy="5143500"/>
          </a:xfrm>
          <a:prstGeom prst="rect">
            <a:avLst/>
          </a:prstGeom>
        </p:spPr>
      </p:pic>
      <p:sp>
        <p:nvSpPr>
          <p:cNvPr id="3" name="Rectangle 2">
            <a:extLst>
              <a:ext uri="{FF2B5EF4-FFF2-40B4-BE49-F238E27FC236}">
                <a16:creationId xmlns:a16="http://schemas.microsoft.com/office/drawing/2014/main" id="{DE7867F9-6910-6047-90BC-036051A60D6D}"/>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64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F3F0B-9BC9-8045-B80B-A794D23FB560}"/>
              </a:ext>
            </a:extLst>
          </p:cNvPr>
          <p:cNvPicPr>
            <a:picLocks noChangeAspect="1"/>
          </p:cNvPicPr>
          <p:nvPr/>
        </p:nvPicPr>
        <p:blipFill>
          <a:blip r:embed="rId3"/>
          <a:stretch>
            <a:fillRect/>
          </a:stretch>
        </p:blipFill>
        <p:spPr>
          <a:xfrm>
            <a:off x="7723" y="0"/>
            <a:ext cx="9128554" cy="5143500"/>
          </a:xfrm>
          <a:prstGeom prst="rect">
            <a:avLst/>
          </a:prstGeom>
        </p:spPr>
      </p:pic>
      <p:sp>
        <p:nvSpPr>
          <p:cNvPr id="5" name="Rectangle 4">
            <a:extLst>
              <a:ext uri="{FF2B5EF4-FFF2-40B4-BE49-F238E27FC236}">
                <a16:creationId xmlns:a16="http://schemas.microsoft.com/office/drawing/2014/main" id="{CF67C10B-76EB-EC40-929E-6F5D43BF264F}"/>
              </a:ext>
            </a:extLst>
          </p:cNvPr>
          <p:cNvSpPr/>
          <p:nvPr/>
        </p:nvSpPr>
        <p:spPr>
          <a:xfrm>
            <a:off x="3254375" y="1638300"/>
            <a:ext cx="5881902" cy="31750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4FE2D7-053D-B14E-B43C-3FD2600D61DE}"/>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7408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F4E31-BF6C-2D46-A342-6E37D741628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9574D09-BFDB-2F43-A803-66C3F8490B0B}"/>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72CF2616-4177-A141-A5A3-9445EDAA12D1}"/>
              </a:ext>
            </a:extLst>
          </p:cNvPr>
          <p:cNvPicPr>
            <a:picLocks noChangeAspect="1"/>
          </p:cNvPicPr>
          <p:nvPr/>
        </p:nvPicPr>
        <p:blipFill>
          <a:blip r:embed="rId3"/>
          <a:stretch>
            <a:fillRect/>
          </a:stretch>
        </p:blipFill>
        <p:spPr>
          <a:xfrm>
            <a:off x="36598" y="0"/>
            <a:ext cx="9070803" cy="5143500"/>
          </a:xfrm>
          <a:prstGeom prst="rect">
            <a:avLst/>
          </a:prstGeom>
        </p:spPr>
      </p:pic>
      <p:sp>
        <p:nvSpPr>
          <p:cNvPr id="7" name="Rectangle 6">
            <a:extLst>
              <a:ext uri="{FF2B5EF4-FFF2-40B4-BE49-F238E27FC236}">
                <a16:creationId xmlns:a16="http://schemas.microsoft.com/office/drawing/2014/main" id="{2C702D4E-6670-5C40-8CA6-3FF3FF8FE3A5}"/>
              </a:ext>
            </a:extLst>
          </p:cNvPr>
          <p:cNvSpPr/>
          <p:nvPr/>
        </p:nvSpPr>
        <p:spPr>
          <a:xfrm>
            <a:off x="2429184" y="846563"/>
            <a:ext cx="1273021" cy="13725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756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13FBDE-A548-DB41-BEA2-8998D2649EEC}"/>
              </a:ext>
            </a:extLst>
          </p:cNvPr>
          <p:cNvPicPr>
            <a:picLocks noChangeAspect="1"/>
          </p:cNvPicPr>
          <p:nvPr/>
        </p:nvPicPr>
        <p:blipFill>
          <a:blip r:embed="rId3"/>
          <a:stretch>
            <a:fillRect/>
          </a:stretch>
        </p:blipFill>
        <p:spPr>
          <a:xfrm>
            <a:off x="36598" y="0"/>
            <a:ext cx="9070803" cy="5143500"/>
          </a:xfrm>
          <a:prstGeom prst="rect">
            <a:avLst/>
          </a:prstGeom>
        </p:spPr>
      </p:pic>
    </p:spTree>
    <p:extLst>
      <p:ext uri="{BB962C8B-B14F-4D97-AF65-F5344CB8AC3E}">
        <p14:creationId xmlns:p14="http://schemas.microsoft.com/office/powerpoint/2010/main" val="2785747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8FFD11-E268-9645-A982-4B9574AA4ECB}"/>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E5EBCE4-200D-674F-8706-71AF365010BF}"/>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FCB97FAB-C87C-9849-BFAE-0A3BA0D7069A}"/>
              </a:ext>
            </a:extLst>
          </p:cNvPr>
          <p:cNvPicPr>
            <a:picLocks noChangeAspect="1"/>
          </p:cNvPicPr>
          <p:nvPr/>
        </p:nvPicPr>
        <p:blipFill>
          <a:blip r:embed="rId3"/>
          <a:stretch>
            <a:fillRect/>
          </a:stretch>
        </p:blipFill>
        <p:spPr>
          <a:xfrm>
            <a:off x="30264" y="0"/>
            <a:ext cx="9083472" cy="5143500"/>
          </a:xfrm>
          <a:prstGeom prst="rect">
            <a:avLst/>
          </a:prstGeom>
        </p:spPr>
      </p:pic>
    </p:spTree>
    <p:extLst>
      <p:ext uri="{BB962C8B-B14F-4D97-AF65-F5344CB8AC3E}">
        <p14:creationId xmlns:p14="http://schemas.microsoft.com/office/powerpoint/2010/main" val="2368488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F4E31-BF6C-2D46-A342-6E37D741628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9574D09-BFDB-2F43-A803-66C3F8490B0B}"/>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72CF2616-4177-A141-A5A3-9445EDAA12D1}"/>
              </a:ext>
            </a:extLst>
          </p:cNvPr>
          <p:cNvPicPr>
            <a:picLocks noChangeAspect="1"/>
          </p:cNvPicPr>
          <p:nvPr/>
        </p:nvPicPr>
        <p:blipFill>
          <a:blip r:embed="rId3"/>
          <a:stretch>
            <a:fillRect/>
          </a:stretch>
        </p:blipFill>
        <p:spPr>
          <a:xfrm>
            <a:off x="36598" y="0"/>
            <a:ext cx="9070803" cy="5143500"/>
          </a:xfrm>
          <a:prstGeom prst="rect">
            <a:avLst/>
          </a:prstGeom>
        </p:spPr>
      </p:pic>
      <p:sp>
        <p:nvSpPr>
          <p:cNvPr id="7" name="Rectangle 6">
            <a:extLst>
              <a:ext uri="{FF2B5EF4-FFF2-40B4-BE49-F238E27FC236}">
                <a16:creationId xmlns:a16="http://schemas.microsoft.com/office/drawing/2014/main" id="{2C702D4E-6670-5C40-8CA6-3FF3FF8FE3A5}"/>
              </a:ext>
            </a:extLst>
          </p:cNvPr>
          <p:cNvSpPr/>
          <p:nvPr/>
        </p:nvSpPr>
        <p:spPr>
          <a:xfrm>
            <a:off x="3767330" y="824260"/>
            <a:ext cx="1451441" cy="13725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14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B0523C-18A3-EB4A-A7A0-5700764F2A1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4D176893-DA06-6049-B250-DC47914AECF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CB2E3CA4-F77B-2740-A556-892622D60C6E}"/>
              </a:ext>
            </a:extLst>
          </p:cNvPr>
          <p:cNvPicPr>
            <a:picLocks noChangeAspect="1"/>
          </p:cNvPicPr>
          <p:nvPr/>
        </p:nvPicPr>
        <p:blipFill>
          <a:blip r:embed="rId3"/>
          <a:stretch>
            <a:fillRect/>
          </a:stretch>
        </p:blipFill>
        <p:spPr>
          <a:xfrm>
            <a:off x="54061" y="0"/>
            <a:ext cx="9035878" cy="5143500"/>
          </a:xfrm>
          <a:prstGeom prst="rect">
            <a:avLst/>
          </a:prstGeom>
        </p:spPr>
      </p:pic>
    </p:spTree>
    <p:extLst>
      <p:ext uri="{BB962C8B-B14F-4D97-AF65-F5344CB8AC3E}">
        <p14:creationId xmlns:p14="http://schemas.microsoft.com/office/powerpoint/2010/main" val="1324555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E230BE-F450-2447-882D-DABF04ECDA3C}"/>
              </a:ext>
            </a:extLst>
          </p:cNvPr>
          <p:cNvPicPr>
            <a:picLocks noChangeAspect="1"/>
          </p:cNvPicPr>
          <p:nvPr/>
        </p:nvPicPr>
        <p:blipFill>
          <a:blip r:embed="rId3"/>
          <a:stretch>
            <a:fillRect/>
          </a:stretch>
        </p:blipFill>
        <p:spPr>
          <a:xfrm>
            <a:off x="910479" y="342297"/>
            <a:ext cx="7411640" cy="669355"/>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5AC4569-3D50-D54D-B5E6-ABF93435A4E3}"/>
              </a:ext>
            </a:extLst>
          </p:cNvPr>
          <p:cNvPicPr>
            <a:picLocks noChangeAspect="1"/>
          </p:cNvPicPr>
          <p:nvPr/>
        </p:nvPicPr>
        <p:blipFill>
          <a:blip r:embed="rId4"/>
          <a:stretch>
            <a:fillRect/>
          </a:stretch>
        </p:blipFill>
        <p:spPr>
          <a:xfrm>
            <a:off x="970044" y="1152021"/>
            <a:ext cx="7352075" cy="3886559"/>
          </a:xfrm>
          <a:prstGeom prst="rect">
            <a:avLst/>
          </a:prstGeom>
        </p:spPr>
      </p:pic>
    </p:spTree>
    <p:extLst>
      <p:ext uri="{BB962C8B-B14F-4D97-AF65-F5344CB8AC3E}">
        <p14:creationId xmlns:p14="http://schemas.microsoft.com/office/powerpoint/2010/main" val="3085610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F4E31-BF6C-2D46-A342-6E37D741628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9574D09-BFDB-2F43-A803-66C3F8490B0B}"/>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72CF2616-4177-A141-A5A3-9445EDAA12D1}"/>
              </a:ext>
            </a:extLst>
          </p:cNvPr>
          <p:cNvPicPr>
            <a:picLocks noChangeAspect="1"/>
          </p:cNvPicPr>
          <p:nvPr/>
        </p:nvPicPr>
        <p:blipFill>
          <a:blip r:embed="rId3"/>
          <a:stretch>
            <a:fillRect/>
          </a:stretch>
        </p:blipFill>
        <p:spPr>
          <a:xfrm>
            <a:off x="36598" y="0"/>
            <a:ext cx="9070803" cy="5143500"/>
          </a:xfrm>
          <a:prstGeom prst="rect">
            <a:avLst/>
          </a:prstGeom>
        </p:spPr>
      </p:pic>
      <p:sp>
        <p:nvSpPr>
          <p:cNvPr id="7" name="Rectangle 6">
            <a:extLst>
              <a:ext uri="{FF2B5EF4-FFF2-40B4-BE49-F238E27FC236}">
                <a16:creationId xmlns:a16="http://schemas.microsoft.com/office/drawing/2014/main" id="{2C702D4E-6670-5C40-8CA6-3FF3FF8FE3A5}"/>
              </a:ext>
            </a:extLst>
          </p:cNvPr>
          <p:cNvSpPr/>
          <p:nvPr/>
        </p:nvSpPr>
        <p:spPr>
          <a:xfrm>
            <a:off x="5283896" y="742315"/>
            <a:ext cx="1451441" cy="13725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968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6895AE-97AB-AE4B-8EA0-3DE712514A83}"/>
              </a:ext>
            </a:extLst>
          </p:cNvPr>
          <p:cNvPicPr>
            <a:picLocks noChangeAspect="1"/>
          </p:cNvPicPr>
          <p:nvPr/>
        </p:nvPicPr>
        <p:blipFill>
          <a:blip r:embed="rId3"/>
          <a:stretch>
            <a:fillRect/>
          </a:stretch>
        </p:blipFill>
        <p:spPr>
          <a:xfrm>
            <a:off x="26044" y="0"/>
            <a:ext cx="9091912" cy="5143500"/>
          </a:xfrm>
          <a:prstGeom prst="rect">
            <a:avLst/>
          </a:prstGeom>
        </p:spPr>
      </p:pic>
      <p:sp>
        <p:nvSpPr>
          <p:cNvPr id="3" name="Rectangle 2">
            <a:extLst>
              <a:ext uri="{FF2B5EF4-FFF2-40B4-BE49-F238E27FC236}">
                <a16:creationId xmlns:a16="http://schemas.microsoft.com/office/drawing/2014/main" id="{2259F3B6-59A7-F044-AEC4-305D3F7516B9}"/>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418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F301EB-5E12-6243-9134-641F84A9C138}"/>
              </a:ext>
            </a:extLst>
          </p:cNvPr>
          <p:cNvPicPr>
            <a:picLocks noChangeAspect="1"/>
          </p:cNvPicPr>
          <p:nvPr/>
        </p:nvPicPr>
        <p:blipFill>
          <a:blip r:embed="rId3"/>
          <a:stretch>
            <a:fillRect/>
          </a:stretch>
        </p:blipFill>
        <p:spPr>
          <a:xfrm>
            <a:off x="22742" y="0"/>
            <a:ext cx="9098515" cy="5143500"/>
          </a:xfrm>
          <a:prstGeom prst="rect">
            <a:avLst/>
          </a:prstGeom>
        </p:spPr>
      </p:pic>
      <p:sp>
        <p:nvSpPr>
          <p:cNvPr id="5" name="Rectangle 4">
            <a:extLst>
              <a:ext uri="{FF2B5EF4-FFF2-40B4-BE49-F238E27FC236}">
                <a16:creationId xmlns:a16="http://schemas.microsoft.com/office/drawing/2014/main" id="{991841EC-4A10-B24A-8AA8-C77B146A8112}"/>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500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16C44-4596-FE4C-B889-11AAD4F2B979}"/>
              </a:ext>
            </a:extLst>
          </p:cNvPr>
          <p:cNvPicPr>
            <a:picLocks noChangeAspect="1"/>
          </p:cNvPicPr>
          <p:nvPr/>
        </p:nvPicPr>
        <p:blipFill>
          <a:blip r:embed="rId3"/>
          <a:stretch>
            <a:fillRect/>
          </a:stretch>
        </p:blipFill>
        <p:spPr>
          <a:xfrm>
            <a:off x="26044" y="0"/>
            <a:ext cx="9091912" cy="5143500"/>
          </a:xfrm>
          <a:prstGeom prst="rect">
            <a:avLst/>
          </a:prstGeom>
        </p:spPr>
      </p:pic>
      <p:sp>
        <p:nvSpPr>
          <p:cNvPr id="3" name="Rectangle 2">
            <a:extLst>
              <a:ext uri="{FF2B5EF4-FFF2-40B4-BE49-F238E27FC236}">
                <a16:creationId xmlns:a16="http://schemas.microsoft.com/office/drawing/2014/main" id="{EFC1BFD9-A204-0346-991D-C9284AA30A8A}"/>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9526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6EE1E3-2800-B743-B6A2-943394FB6E6D}"/>
              </a:ext>
            </a:extLst>
          </p:cNvPr>
          <p:cNvPicPr>
            <a:picLocks noChangeAspect="1"/>
          </p:cNvPicPr>
          <p:nvPr/>
        </p:nvPicPr>
        <p:blipFill>
          <a:blip r:embed="rId3"/>
          <a:stretch>
            <a:fillRect/>
          </a:stretch>
        </p:blipFill>
        <p:spPr>
          <a:xfrm>
            <a:off x="241173" y="0"/>
            <a:ext cx="8732427" cy="5066522"/>
          </a:xfrm>
          <a:prstGeom prst="rect">
            <a:avLst/>
          </a:prstGeom>
        </p:spPr>
      </p:pic>
      <p:sp>
        <p:nvSpPr>
          <p:cNvPr id="5" name="Rectangle 4">
            <a:extLst>
              <a:ext uri="{FF2B5EF4-FFF2-40B4-BE49-F238E27FC236}">
                <a16:creationId xmlns:a16="http://schemas.microsoft.com/office/drawing/2014/main" id="{465AD296-263F-AE4C-B151-CB6EAFA96B58}"/>
              </a:ext>
            </a:extLst>
          </p:cNvPr>
          <p:cNvSpPr/>
          <p:nvPr/>
        </p:nvSpPr>
        <p:spPr>
          <a:xfrm>
            <a:off x="241173" y="0"/>
            <a:ext cx="8732427" cy="514350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10A429-8C24-3649-9964-E874AA1EADD9}"/>
              </a:ext>
            </a:extLst>
          </p:cNvPr>
          <p:cNvSpPr/>
          <p:nvPr/>
        </p:nvSpPr>
        <p:spPr>
          <a:xfrm>
            <a:off x="1542941" y="361245"/>
            <a:ext cx="3510844" cy="1128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8460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84E3F-8E03-224B-AA5C-1D1B5CA0F862}"/>
              </a:ext>
            </a:extLst>
          </p:cNvPr>
          <p:cNvSpPr txBox="1"/>
          <p:nvPr/>
        </p:nvSpPr>
        <p:spPr>
          <a:xfrm>
            <a:off x="-661739" y="415981"/>
            <a:ext cx="10467473" cy="1569660"/>
          </a:xfrm>
          <a:prstGeom prst="rect">
            <a:avLst/>
          </a:prstGeom>
          <a:noFill/>
        </p:spPr>
        <p:txBody>
          <a:bodyPr wrap="square" rtlCol="0">
            <a:spAutoFit/>
          </a:bodyPr>
          <a:lstStyle/>
          <a:p>
            <a:pPr algn="ctr"/>
            <a:r>
              <a:rPr lang="en-US" sz="3200" dirty="0">
                <a:solidFill>
                  <a:schemeClr val="bg1"/>
                </a:solidFill>
              </a:rPr>
              <a:t>Modern GUIs</a:t>
            </a:r>
          </a:p>
          <a:p>
            <a:pPr algn="ctr"/>
            <a:r>
              <a:rPr lang="en-US" sz="3200" dirty="0">
                <a:solidFill>
                  <a:schemeClr val="bg1"/>
                </a:solidFill>
              </a:rPr>
              <a:t>Traditional Interfaces</a:t>
            </a:r>
          </a:p>
          <a:p>
            <a:pPr algn="ctr"/>
            <a:r>
              <a:rPr lang="en-US" sz="3200" dirty="0">
                <a:solidFill>
                  <a:schemeClr val="bg1"/>
                </a:solidFill>
              </a:rPr>
              <a:t>Side by side in a web browser</a:t>
            </a:r>
          </a:p>
        </p:txBody>
      </p:sp>
      <p:sp>
        <p:nvSpPr>
          <p:cNvPr id="5" name="TextBox 4">
            <a:extLst>
              <a:ext uri="{FF2B5EF4-FFF2-40B4-BE49-F238E27FC236}">
                <a16:creationId xmlns:a16="http://schemas.microsoft.com/office/drawing/2014/main" id="{210098C8-7D39-B344-AA0D-C00E6D2F3245}"/>
              </a:ext>
            </a:extLst>
          </p:cNvPr>
          <p:cNvSpPr txBox="1"/>
          <p:nvPr/>
        </p:nvSpPr>
        <p:spPr>
          <a:xfrm>
            <a:off x="-661739" y="2324104"/>
            <a:ext cx="10467473" cy="1077218"/>
          </a:xfrm>
          <a:prstGeom prst="rect">
            <a:avLst/>
          </a:prstGeom>
          <a:noFill/>
        </p:spPr>
        <p:txBody>
          <a:bodyPr wrap="square" rtlCol="0">
            <a:spAutoFit/>
          </a:bodyPr>
          <a:lstStyle/>
          <a:p>
            <a:pPr algn="ctr"/>
            <a:r>
              <a:rPr lang="en-US" sz="3200" dirty="0">
                <a:solidFill>
                  <a:schemeClr val="bg1"/>
                </a:solidFill>
              </a:rPr>
              <a:t>Single sign-on</a:t>
            </a:r>
          </a:p>
          <a:p>
            <a:pPr algn="ctr"/>
            <a:r>
              <a:rPr lang="en-US" sz="3200" dirty="0">
                <a:solidFill>
                  <a:schemeClr val="bg1"/>
                </a:solidFill>
              </a:rPr>
              <a:t>App to app launching </a:t>
            </a:r>
          </a:p>
        </p:txBody>
      </p:sp>
      <p:sp>
        <p:nvSpPr>
          <p:cNvPr id="6" name="TextBox 5">
            <a:extLst>
              <a:ext uri="{FF2B5EF4-FFF2-40B4-BE49-F238E27FC236}">
                <a16:creationId xmlns:a16="http://schemas.microsoft.com/office/drawing/2014/main" id="{7B497585-F4AC-9B44-9D93-54059789801D}"/>
              </a:ext>
            </a:extLst>
          </p:cNvPr>
          <p:cNvSpPr txBox="1"/>
          <p:nvPr/>
        </p:nvSpPr>
        <p:spPr>
          <a:xfrm>
            <a:off x="-346427" y="4015186"/>
            <a:ext cx="10467473" cy="584775"/>
          </a:xfrm>
          <a:prstGeom prst="rect">
            <a:avLst/>
          </a:prstGeom>
          <a:noFill/>
        </p:spPr>
        <p:txBody>
          <a:bodyPr wrap="square" rtlCol="0">
            <a:spAutoFit/>
          </a:bodyPr>
          <a:lstStyle/>
          <a:p>
            <a:pPr algn="ctr"/>
            <a:r>
              <a:rPr lang="en-US" sz="3200" dirty="0">
                <a:solidFill>
                  <a:schemeClr val="bg1"/>
                </a:solidFill>
              </a:rPr>
              <a:t>All of the old with all of the new </a:t>
            </a:r>
          </a:p>
        </p:txBody>
      </p:sp>
    </p:spTree>
    <p:extLst>
      <p:ext uri="{BB962C8B-B14F-4D97-AF65-F5344CB8AC3E}">
        <p14:creationId xmlns:p14="http://schemas.microsoft.com/office/powerpoint/2010/main" val="1984274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0E1DBE-BEA3-7C4F-AC23-804B565B7271}"/>
              </a:ext>
            </a:extLst>
          </p:cNvPr>
          <p:cNvSpPr>
            <a:spLocks noGrp="1"/>
          </p:cNvSpPr>
          <p:nvPr>
            <p:ph type="sldNum" sz="quarter" idx="4294967295"/>
          </p:nvPr>
        </p:nvSpPr>
        <p:spPr>
          <a:xfrm>
            <a:off x="0" y="0"/>
            <a:ext cx="0" cy="0"/>
          </a:xfrm>
        </p:spPr>
        <p:txBody>
          <a:bodyPr/>
          <a:lstStyle/>
          <a:p>
            <a:fld id="{E9E6C42D-3C73-654B-9208-A448ACCDDB6A}" type="slidenum">
              <a:rPr lang="en-US" smtClean="0"/>
              <a:t>56</a:t>
            </a:fld>
            <a:endParaRPr lang="en-US"/>
          </a:p>
        </p:txBody>
      </p:sp>
      <p:pic>
        <p:nvPicPr>
          <p:cNvPr id="3" name="Picture 2">
            <a:extLst>
              <a:ext uri="{FF2B5EF4-FFF2-40B4-BE49-F238E27FC236}">
                <a16:creationId xmlns:a16="http://schemas.microsoft.com/office/drawing/2014/main" id="{74556D67-7B80-BE47-A27C-96315D1C176F}"/>
              </a:ext>
            </a:extLst>
          </p:cNvPr>
          <p:cNvPicPr>
            <a:picLocks noChangeAspect="1"/>
          </p:cNvPicPr>
          <p:nvPr/>
        </p:nvPicPr>
        <p:blipFill>
          <a:blip r:embed="rId3"/>
          <a:stretch>
            <a:fillRect/>
          </a:stretch>
        </p:blipFill>
        <p:spPr>
          <a:xfrm>
            <a:off x="188088" y="335334"/>
            <a:ext cx="1853066" cy="1386811"/>
          </a:xfrm>
          <a:prstGeom prst="rect">
            <a:avLst/>
          </a:prstGeom>
        </p:spPr>
      </p:pic>
      <p:pic>
        <p:nvPicPr>
          <p:cNvPr id="7" name="Picture 6">
            <a:extLst>
              <a:ext uri="{FF2B5EF4-FFF2-40B4-BE49-F238E27FC236}">
                <a16:creationId xmlns:a16="http://schemas.microsoft.com/office/drawing/2014/main" id="{49B9F157-17A3-2043-9141-8BD8ED443E39}"/>
              </a:ext>
            </a:extLst>
          </p:cNvPr>
          <p:cNvPicPr>
            <a:picLocks noChangeAspect="1"/>
          </p:cNvPicPr>
          <p:nvPr/>
        </p:nvPicPr>
        <p:blipFill>
          <a:blip r:embed="rId4"/>
          <a:stretch>
            <a:fillRect/>
          </a:stretch>
        </p:blipFill>
        <p:spPr>
          <a:xfrm>
            <a:off x="188089" y="2118946"/>
            <a:ext cx="2708292" cy="2689220"/>
          </a:xfrm>
          <a:prstGeom prst="rect">
            <a:avLst/>
          </a:prstGeom>
        </p:spPr>
      </p:pic>
      <p:pic>
        <p:nvPicPr>
          <p:cNvPr id="6" name="Picture 5">
            <a:extLst>
              <a:ext uri="{FF2B5EF4-FFF2-40B4-BE49-F238E27FC236}">
                <a16:creationId xmlns:a16="http://schemas.microsoft.com/office/drawing/2014/main" id="{E9F76C5B-73EE-1F42-9F6F-F54432C6EEFA}"/>
              </a:ext>
            </a:extLst>
          </p:cNvPr>
          <p:cNvPicPr>
            <a:picLocks noChangeAspect="1"/>
          </p:cNvPicPr>
          <p:nvPr/>
        </p:nvPicPr>
        <p:blipFill>
          <a:blip r:embed="rId5"/>
          <a:stretch>
            <a:fillRect/>
          </a:stretch>
        </p:blipFill>
        <p:spPr>
          <a:xfrm>
            <a:off x="3238465" y="1708957"/>
            <a:ext cx="5717447" cy="3168418"/>
          </a:xfrm>
          <a:prstGeom prst="rect">
            <a:avLst/>
          </a:prstGeom>
        </p:spPr>
      </p:pic>
      <p:pic>
        <p:nvPicPr>
          <p:cNvPr id="8" name="Picture 7">
            <a:extLst>
              <a:ext uri="{FF2B5EF4-FFF2-40B4-BE49-F238E27FC236}">
                <a16:creationId xmlns:a16="http://schemas.microsoft.com/office/drawing/2014/main" id="{A7DE3346-FF1C-CF45-94C2-77B09BC7E11A}"/>
              </a:ext>
            </a:extLst>
          </p:cNvPr>
          <p:cNvPicPr>
            <a:picLocks noChangeAspect="1"/>
          </p:cNvPicPr>
          <p:nvPr/>
        </p:nvPicPr>
        <p:blipFill>
          <a:blip r:embed="rId6"/>
          <a:stretch>
            <a:fillRect/>
          </a:stretch>
        </p:blipFill>
        <p:spPr>
          <a:xfrm>
            <a:off x="2361681" y="548664"/>
            <a:ext cx="6594231" cy="960149"/>
          </a:xfrm>
          <a:prstGeom prst="rect">
            <a:avLst/>
          </a:prstGeom>
        </p:spPr>
      </p:pic>
      <p:sp>
        <p:nvSpPr>
          <p:cNvPr id="9" name="Rectangle 8">
            <a:extLst>
              <a:ext uri="{FF2B5EF4-FFF2-40B4-BE49-F238E27FC236}">
                <a16:creationId xmlns:a16="http://schemas.microsoft.com/office/drawing/2014/main" id="{899615B7-7F1E-4E46-8E3D-9CF0BBEA295A}"/>
              </a:ext>
            </a:extLst>
          </p:cNvPr>
          <p:cNvSpPr/>
          <p:nvPr/>
        </p:nvSpPr>
        <p:spPr>
          <a:xfrm>
            <a:off x="674997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22671B-A533-1242-94F1-9CDD30127F25}"/>
              </a:ext>
            </a:extLst>
          </p:cNvPr>
          <p:cNvSpPr/>
          <p:nvPr/>
        </p:nvSpPr>
        <p:spPr>
          <a:xfrm>
            <a:off x="7868818" y="548664"/>
            <a:ext cx="1134390" cy="96014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B59FA6-F769-D649-820C-CB1DA0D2A680}"/>
              </a:ext>
            </a:extLst>
          </p:cNvPr>
          <p:cNvSpPr/>
          <p:nvPr/>
        </p:nvSpPr>
        <p:spPr>
          <a:xfrm>
            <a:off x="188087" y="3322613"/>
            <a:ext cx="1967283" cy="521599"/>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52C0F-5C19-664C-91C9-1C7116584ED1}"/>
              </a:ext>
            </a:extLst>
          </p:cNvPr>
          <p:cNvSpPr/>
          <p:nvPr/>
        </p:nvSpPr>
        <p:spPr>
          <a:xfrm>
            <a:off x="3238465" y="1694321"/>
            <a:ext cx="5717446" cy="3168418"/>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36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289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D1381-757A-8B46-A3AB-580D2CB1BB75}"/>
              </a:ext>
            </a:extLst>
          </p:cNvPr>
          <p:cNvSpPr txBox="1"/>
          <p:nvPr/>
        </p:nvSpPr>
        <p:spPr>
          <a:xfrm>
            <a:off x="608696" y="640080"/>
            <a:ext cx="8273419" cy="3970318"/>
          </a:xfrm>
          <a:prstGeom prst="rect">
            <a:avLst/>
          </a:prstGeom>
          <a:noFill/>
        </p:spPr>
        <p:txBody>
          <a:bodyPr wrap="none" rtlCol="0">
            <a:spAutoFit/>
          </a:bodyPr>
          <a:lstStyle/>
          <a:p>
            <a:pPr algn="ctr"/>
            <a:r>
              <a:rPr lang="en-US" dirty="0">
                <a:solidFill>
                  <a:schemeClr val="bg1"/>
                </a:solidFill>
                <a:latin typeface="Menlo" panose="020B0609030804020204" pitchFamily="49" charset="0"/>
                <a:ea typeface="Menlo" panose="020B0609030804020204" pitchFamily="49" charset="0"/>
                <a:cs typeface="Menlo" panose="020B0609030804020204" pitchFamily="49" charset="0"/>
              </a:rPr>
              <a:t>API Routing – Reverse Proxy Edge Server - Netflix </a:t>
            </a:r>
            <a:r>
              <a:rPr lang="en-US" dirty="0" err="1">
                <a:solidFill>
                  <a:schemeClr val="bg1"/>
                </a:solidFill>
                <a:latin typeface="Menlo" panose="020B0609030804020204" pitchFamily="49" charset="0"/>
                <a:ea typeface="Menlo" panose="020B0609030804020204" pitchFamily="49" charset="0"/>
                <a:cs typeface="Menlo" panose="020B0609030804020204" pitchFamily="49" charset="0"/>
              </a:rPr>
              <a:t>Zuul</a:t>
            </a:r>
            <a:endParaRPr lang="en-US"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endParaRPr lang="en-US"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dirty="0">
                <a:solidFill>
                  <a:schemeClr val="bg1"/>
                </a:solidFill>
                <a:latin typeface="Menlo" panose="020B0609030804020204" pitchFamily="49" charset="0"/>
                <a:ea typeface="Menlo" panose="020B0609030804020204" pitchFamily="49" charset="0"/>
                <a:cs typeface="Menlo" panose="020B0609030804020204" pitchFamily="49" charset="0"/>
              </a:rPr>
              <a:t>Single sign-on (SSO),  Multi Factor Authentication (MFA), </a:t>
            </a:r>
          </a:p>
          <a:p>
            <a:pPr algn="ctr"/>
            <a:r>
              <a:rPr lang="en-US" dirty="0">
                <a:solidFill>
                  <a:schemeClr val="bg1"/>
                </a:solidFill>
                <a:latin typeface="Menlo" panose="020B0609030804020204" pitchFamily="49" charset="0"/>
                <a:ea typeface="Menlo" panose="020B0609030804020204" pitchFamily="49" charset="0"/>
                <a:cs typeface="Menlo" panose="020B0609030804020204" pitchFamily="49" charset="0"/>
              </a:rPr>
              <a:t>x509 client cert auth</a:t>
            </a:r>
          </a:p>
          <a:p>
            <a:pPr algn="ctr"/>
            <a:endParaRPr lang="en-US"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dirty="0">
                <a:solidFill>
                  <a:schemeClr val="bg1"/>
                </a:solidFill>
                <a:latin typeface="Menlo" panose="020B0609030804020204" pitchFamily="49" charset="0"/>
                <a:ea typeface="Menlo" panose="020B0609030804020204" pitchFamily="49" charset="0"/>
                <a:cs typeface="Menlo" panose="020B0609030804020204" pitchFamily="49" charset="0"/>
              </a:rPr>
              <a:t>API Catalog – Swagger / Open </a:t>
            </a:r>
            <a:r>
              <a:rPr lang="en-US" dirty="0" err="1">
                <a:solidFill>
                  <a:schemeClr val="bg1"/>
                </a:solidFill>
                <a:latin typeface="Menlo" panose="020B0609030804020204" pitchFamily="49" charset="0"/>
                <a:ea typeface="Menlo" panose="020B0609030804020204" pitchFamily="49" charset="0"/>
                <a:cs typeface="Menlo" panose="020B0609030804020204" pitchFamily="49" charset="0"/>
              </a:rPr>
              <a:t>Api</a:t>
            </a:r>
            <a:endParaRPr lang="en-US"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endParaRPr lang="en-US"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dirty="0">
                <a:solidFill>
                  <a:schemeClr val="bg1"/>
                </a:solidFill>
                <a:latin typeface="Menlo" panose="020B0609030804020204" pitchFamily="49" charset="0"/>
                <a:ea typeface="Menlo" panose="020B0609030804020204" pitchFamily="49" charset="0"/>
                <a:cs typeface="Menlo" panose="020B0609030804020204" pitchFamily="49" charset="0"/>
              </a:rPr>
              <a:t>API Balancing – Workload Management of requests</a:t>
            </a:r>
          </a:p>
          <a:p>
            <a:pPr algn="ctr"/>
            <a:endParaRPr lang="en-US"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dirty="0">
                <a:solidFill>
                  <a:schemeClr val="bg1"/>
                </a:solidFill>
                <a:latin typeface="Menlo" panose="020B0609030804020204" pitchFamily="49" charset="0"/>
                <a:ea typeface="Menlo" panose="020B0609030804020204" pitchFamily="49" charset="0"/>
                <a:cs typeface="Menlo" panose="020B0609030804020204" pitchFamily="49" charset="0"/>
              </a:rPr>
              <a:t>Single Certificate and external IP</a:t>
            </a:r>
          </a:p>
          <a:p>
            <a:pPr algn="ctr"/>
            <a:endParaRPr lang="en-US"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dirty="0">
                <a:solidFill>
                  <a:schemeClr val="bg1"/>
                </a:solidFill>
                <a:latin typeface="Menlo" panose="020B0609030804020204" pitchFamily="49" charset="0"/>
                <a:ea typeface="Menlo" panose="020B0609030804020204" pitchFamily="49" charset="0"/>
                <a:cs typeface="Menlo" panose="020B0609030804020204" pitchFamily="49" charset="0"/>
              </a:rPr>
              <a:t>High Availability </a:t>
            </a:r>
          </a:p>
          <a:p>
            <a:pPr algn="ctr"/>
            <a:endParaRPr lang="en-US"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endParaRPr lang="en-US" dirty="0">
              <a:solidFill>
                <a:schemeClr val="bg1"/>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785706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FA73CD6B-CAA9-1349-802C-B5EC05495080}"/>
              </a:ext>
            </a:extLst>
          </p:cNvPr>
          <p:cNvSpPr/>
          <p:nvPr/>
        </p:nvSpPr>
        <p:spPr>
          <a:xfrm>
            <a:off x="101036" y="1103360"/>
            <a:ext cx="4444414" cy="140689"/>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charset="0"/>
                <a:cs typeface="Arial" panose="020B0604020202020204" pitchFamily="34" charset="0"/>
              </a:rPr>
              <a:t>Zowe Desktop running in web browser</a:t>
            </a:r>
          </a:p>
        </p:txBody>
      </p:sp>
      <p:sp>
        <p:nvSpPr>
          <p:cNvPr id="94" name="Rectangle 93">
            <a:extLst>
              <a:ext uri="{FF2B5EF4-FFF2-40B4-BE49-F238E27FC236}">
                <a16:creationId xmlns:a16="http://schemas.microsoft.com/office/drawing/2014/main" id="{2E6E6968-C58B-AC42-AC3C-471BE14361C4}"/>
              </a:ext>
            </a:extLst>
          </p:cNvPr>
          <p:cNvSpPr/>
          <p:nvPr/>
        </p:nvSpPr>
        <p:spPr>
          <a:xfrm>
            <a:off x="5158791" y="1097370"/>
            <a:ext cx="3823388" cy="138104"/>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charset="0"/>
                <a:cs typeface="Arial" panose="020B0604020202020204" pitchFamily="34" charset="0"/>
              </a:rPr>
              <a:t>Zowe CLI running in desktop shell</a:t>
            </a:r>
          </a:p>
        </p:txBody>
      </p:sp>
      <p:sp>
        <p:nvSpPr>
          <p:cNvPr id="149" name="Rectangle 148">
            <a:extLst>
              <a:ext uri="{FF2B5EF4-FFF2-40B4-BE49-F238E27FC236}">
                <a16:creationId xmlns:a16="http://schemas.microsoft.com/office/drawing/2014/main" id="{1DBBA3A0-742C-F942-9627-246163F02A4E}"/>
              </a:ext>
            </a:extLst>
          </p:cNvPr>
          <p:cNvSpPr/>
          <p:nvPr/>
        </p:nvSpPr>
        <p:spPr>
          <a:xfrm>
            <a:off x="524134" y="4533449"/>
            <a:ext cx="2860502" cy="473915"/>
          </a:xfrm>
          <a:prstGeom prst="rect">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49F71ED4-CF4E-2C48-9F80-56B75BBD3C68}"/>
              </a:ext>
            </a:extLst>
          </p:cNvPr>
          <p:cNvSpPr/>
          <p:nvPr/>
        </p:nvSpPr>
        <p:spPr>
          <a:xfrm>
            <a:off x="103669" y="272459"/>
            <a:ext cx="4444415" cy="796124"/>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chemeClr val="tx1"/>
              </a:solidFill>
              <a:latin typeface="Menlo" charset="0"/>
              <a:ea typeface="Menlo" charset="0"/>
              <a:cs typeface="Menlo" charset="0"/>
            </a:endParaRPr>
          </a:p>
        </p:txBody>
      </p:sp>
      <p:sp>
        <p:nvSpPr>
          <p:cNvPr id="3" name="Rectangle 2">
            <a:extLst>
              <a:ext uri="{FF2B5EF4-FFF2-40B4-BE49-F238E27FC236}">
                <a16:creationId xmlns:a16="http://schemas.microsoft.com/office/drawing/2014/main" id="{881A021B-B006-334C-B3F1-F642594C592B}"/>
              </a:ext>
            </a:extLst>
          </p:cNvPr>
          <p:cNvSpPr/>
          <p:nvPr/>
        </p:nvSpPr>
        <p:spPr>
          <a:xfrm>
            <a:off x="539383" y="1559499"/>
            <a:ext cx="8442794" cy="2306540"/>
          </a:xfrm>
          <a:prstGeom prst="rect">
            <a:avLst/>
          </a:prstGeom>
          <a:solidFill>
            <a:srgbClr val="F2F2F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68CAA2EB-FC5B-054F-B79C-91E24AB11FA1}"/>
              </a:ext>
            </a:extLst>
          </p:cNvPr>
          <p:cNvSpPr/>
          <p:nvPr/>
        </p:nvSpPr>
        <p:spPr>
          <a:xfrm>
            <a:off x="5401626" y="14920"/>
            <a:ext cx="1610692" cy="355765"/>
          </a:xfrm>
          <a:prstGeom prst="rect">
            <a:avLst/>
          </a:prstGeom>
          <a:pattFill prst="pct20">
            <a:fgClr>
              <a:schemeClr val="accent1">
                <a:lumMod val="20000"/>
                <a:lumOff val="80000"/>
              </a:schemeClr>
            </a:fgClr>
            <a:bgClr>
              <a:schemeClr val="bg1"/>
            </a:bgClr>
          </a:pattFill>
          <a:ln>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latin typeface="Menlo" charset="0"/>
                <a:ea typeface="Menlo" charset="0"/>
                <a:cs typeface="Menlo" charset="0"/>
              </a:rPr>
              <a:t>                 </a:t>
            </a:r>
          </a:p>
          <a:p>
            <a:pPr algn="ctr"/>
            <a:endParaRPr lang="en-US" sz="1100" dirty="0">
              <a:solidFill>
                <a:schemeClr val="tx1"/>
              </a:solidFill>
              <a:latin typeface="Menlo" charset="0"/>
              <a:ea typeface="Menlo" charset="0"/>
              <a:cs typeface="Menlo" charset="0"/>
            </a:endParaRPr>
          </a:p>
          <a:p>
            <a:pPr algn="ctr"/>
            <a:endParaRPr lang="en-US" sz="1100" dirty="0">
              <a:solidFill>
                <a:schemeClr val="tx1"/>
              </a:solidFill>
              <a:latin typeface="Menlo" charset="0"/>
              <a:ea typeface="Menlo" charset="0"/>
              <a:cs typeface="Menlo" charset="0"/>
            </a:endParaRPr>
          </a:p>
        </p:txBody>
      </p:sp>
      <p:cxnSp>
        <p:nvCxnSpPr>
          <p:cNvPr id="20" name="Elbow Connector 19">
            <a:extLst>
              <a:ext uri="{FF2B5EF4-FFF2-40B4-BE49-F238E27FC236}">
                <a16:creationId xmlns:a16="http://schemas.microsoft.com/office/drawing/2014/main" id="{463C5E49-921E-6E43-B468-6069E10CA099}"/>
              </a:ext>
            </a:extLst>
          </p:cNvPr>
          <p:cNvCxnSpPr>
            <a:cxnSpLocks/>
            <a:stCxn id="107" idx="3"/>
          </p:cNvCxnSpPr>
          <p:nvPr/>
        </p:nvCxnSpPr>
        <p:spPr>
          <a:xfrm>
            <a:off x="4465247" y="747234"/>
            <a:ext cx="944562" cy="66894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47D63396-AC4D-5249-8BCF-E9058FDBA721}"/>
              </a:ext>
            </a:extLst>
          </p:cNvPr>
          <p:cNvSpPr/>
          <p:nvPr/>
        </p:nvSpPr>
        <p:spPr>
          <a:xfrm>
            <a:off x="3842090" y="531185"/>
            <a:ext cx="623157" cy="432098"/>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iFrame</a:t>
            </a:r>
          </a:p>
        </p:txBody>
      </p:sp>
      <p:sp>
        <p:nvSpPr>
          <p:cNvPr id="84" name="Rectangle 83">
            <a:extLst>
              <a:ext uri="{FF2B5EF4-FFF2-40B4-BE49-F238E27FC236}">
                <a16:creationId xmlns:a16="http://schemas.microsoft.com/office/drawing/2014/main" id="{54414DDB-8967-8D45-908D-A9FDFFB61FF7}"/>
              </a:ext>
            </a:extLst>
          </p:cNvPr>
          <p:cNvSpPr/>
          <p:nvPr/>
        </p:nvSpPr>
        <p:spPr>
          <a:xfrm>
            <a:off x="5158791" y="407220"/>
            <a:ext cx="3823388" cy="658136"/>
          </a:xfrm>
          <a:prstGeom prst="rect">
            <a:avLst/>
          </a:prstGeom>
          <a:solidFill>
            <a:srgbClr val="E6F7FD"/>
          </a:solidFill>
          <a:ln>
            <a:solidFill>
              <a:schemeClr val="bg2">
                <a:lumMod val="75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ea typeface="Menlo" charset="0"/>
                <a:cs typeface="Arial" panose="020B0604020202020204" pitchFamily="34" charset="0"/>
              </a:rPr>
              <a:t>                 </a:t>
            </a:r>
          </a:p>
          <a:p>
            <a:pPr algn="ctr"/>
            <a:endParaRPr lang="en-US" sz="1100">
              <a:solidFill>
                <a:schemeClr val="tx1"/>
              </a:solidFill>
              <a:latin typeface="Arial" panose="020B0604020202020204" pitchFamily="34" charset="0"/>
              <a:ea typeface="Menlo" charset="0"/>
              <a:cs typeface="Arial" panose="020B0604020202020204" pitchFamily="34" charset="0"/>
            </a:endParaRPr>
          </a:p>
          <a:p>
            <a:pPr algn="ctr"/>
            <a:endParaRPr lang="en-US" sz="1100">
              <a:solidFill>
                <a:schemeClr val="tx1"/>
              </a:solidFill>
              <a:latin typeface="Arial" panose="020B0604020202020204" pitchFamily="34" charset="0"/>
              <a:ea typeface="Menlo" charset="0"/>
              <a:cs typeface="Arial" panose="020B0604020202020204" pitchFamily="34" charset="0"/>
            </a:endParaRPr>
          </a:p>
        </p:txBody>
      </p:sp>
      <p:sp>
        <p:nvSpPr>
          <p:cNvPr id="27" name="Rectangle 26">
            <a:extLst>
              <a:ext uri="{FF2B5EF4-FFF2-40B4-BE49-F238E27FC236}">
                <a16:creationId xmlns:a16="http://schemas.microsoft.com/office/drawing/2014/main" id="{B8BD38E5-B719-A040-961F-CB1DDA431BCD}"/>
              </a:ext>
            </a:extLst>
          </p:cNvPr>
          <p:cNvSpPr/>
          <p:nvPr/>
        </p:nvSpPr>
        <p:spPr>
          <a:xfrm rot="5400000">
            <a:off x="2851396" y="-230108"/>
            <a:ext cx="449885" cy="459871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8AF582D8-88EE-2542-99A4-79D337267C65}"/>
              </a:ext>
            </a:extLst>
          </p:cNvPr>
          <p:cNvSpPr/>
          <p:nvPr/>
        </p:nvSpPr>
        <p:spPr>
          <a:xfrm>
            <a:off x="1866711" y="2546175"/>
            <a:ext cx="576178" cy="263397"/>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API Catalog</a:t>
            </a:r>
          </a:p>
        </p:txBody>
      </p:sp>
      <p:cxnSp>
        <p:nvCxnSpPr>
          <p:cNvPr id="32" name="Straight Arrow Connector 31">
            <a:extLst>
              <a:ext uri="{FF2B5EF4-FFF2-40B4-BE49-F238E27FC236}">
                <a16:creationId xmlns:a16="http://schemas.microsoft.com/office/drawing/2014/main" id="{BD316678-45F2-FC41-929D-9AFEFDB6D35C}"/>
              </a:ext>
            </a:extLst>
          </p:cNvPr>
          <p:cNvCxnSpPr>
            <a:cxnSpLocks/>
            <a:endCxn id="29" idx="0"/>
          </p:cNvCxnSpPr>
          <p:nvPr/>
        </p:nvCxnSpPr>
        <p:spPr>
          <a:xfrm>
            <a:off x="2154799" y="2315956"/>
            <a:ext cx="1" cy="23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8525D1-5DD2-9144-B286-EB52E77203BE}"/>
              </a:ext>
            </a:extLst>
          </p:cNvPr>
          <p:cNvCxnSpPr>
            <a:cxnSpLocks/>
          </p:cNvCxnSpPr>
          <p:nvPr/>
        </p:nvCxnSpPr>
        <p:spPr>
          <a:xfrm>
            <a:off x="2805813" y="2304463"/>
            <a:ext cx="0" cy="2281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2FFFBCF-6F96-BA4C-A2A8-04C04381BB79}"/>
              </a:ext>
            </a:extLst>
          </p:cNvPr>
          <p:cNvSpPr/>
          <p:nvPr/>
        </p:nvSpPr>
        <p:spPr>
          <a:xfrm>
            <a:off x="3225381" y="2917857"/>
            <a:ext cx="353362" cy="287125"/>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MVS UI</a:t>
            </a:r>
          </a:p>
        </p:txBody>
      </p:sp>
      <p:sp>
        <p:nvSpPr>
          <p:cNvPr id="40" name="Rectangle 39">
            <a:extLst>
              <a:ext uri="{FF2B5EF4-FFF2-40B4-BE49-F238E27FC236}">
                <a16:creationId xmlns:a16="http://schemas.microsoft.com/office/drawing/2014/main" id="{EE3A7E9E-4BFA-7048-A93A-B226BC2CCB8D}"/>
              </a:ext>
            </a:extLst>
          </p:cNvPr>
          <p:cNvSpPr/>
          <p:nvPr/>
        </p:nvSpPr>
        <p:spPr>
          <a:xfrm>
            <a:off x="3618646" y="2919598"/>
            <a:ext cx="340730" cy="285383"/>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JES UI</a:t>
            </a:r>
          </a:p>
        </p:txBody>
      </p:sp>
      <p:sp>
        <p:nvSpPr>
          <p:cNvPr id="41" name="Rectangle 40">
            <a:extLst>
              <a:ext uri="{FF2B5EF4-FFF2-40B4-BE49-F238E27FC236}">
                <a16:creationId xmlns:a16="http://schemas.microsoft.com/office/drawing/2014/main" id="{38830FD5-B0E7-304D-A162-42509A56C2A0}"/>
              </a:ext>
            </a:extLst>
          </p:cNvPr>
          <p:cNvSpPr/>
          <p:nvPr/>
        </p:nvSpPr>
        <p:spPr>
          <a:xfrm>
            <a:off x="4007470" y="2909425"/>
            <a:ext cx="352560" cy="295556"/>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USS</a:t>
            </a:r>
          </a:p>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UI</a:t>
            </a:r>
          </a:p>
        </p:txBody>
      </p:sp>
      <p:sp>
        <p:nvSpPr>
          <p:cNvPr id="42" name="Rectangle 41">
            <a:extLst>
              <a:ext uri="{FF2B5EF4-FFF2-40B4-BE49-F238E27FC236}">
                <a16:creationId xmlns:a16="http://schemas.microsoft.com/office/drawing/2014/main" id="{7A2C7D56-E8C6-1042-9DF3-33D6754C7710}"/>
              </a:ext>
            </a:extLst>
          </p:cNvPr>
          <p:cNvSpPr/>
          <p:nvPr/>
        </p:nvSpPr>
        <p:spPr>
          <a:xfrm>
            <a:off x="4400199" y="3463999"/>
            <a:ext cx="388262" cy="35720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File API</a:t>
            </a:r>
          </a:p>
        </p:txBody>
      </p:sp>
      <p:sp>
        <p:nvSpPr>
          <p:cNvPr id="43" name="Rectangle 42">
            <a:extLst>
              <a:ext uri="{FF2B5EF4-FFF2-40B4-BE49-F238E27FC236}">
                <a16:creationId xmlns:a16="http://schemas.microsoft.com/office/drawing/2014/main" id="{9CF8B830-DC0B-A740-A36B-B958C1A572E0}"/>
              </a:ext>
            </a:extLst>
          </p:cNvPr>
          <p:cNvSpPr/>
          <p:nvPr/>
        </p:nvSpPr>
        <p:spPr>
          <a:xfrm>
            <a:off x="4834538" y="3463999"/>
            <a:ext cx="374141" cy="35720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JES API</a:t>
            </a:r>
          </a:p>
        </p:txBody>
      </p:sp>
      <p:cxnSp>
        <p:nvCxnSpPr>
          <p:cNvPr id="45" name="Straight Arrow Connector 44">
            <a:extLst>
              <a:ext uri="{FF2B5EF4-FFF2-40B4-BE49-F238E27FC236}">
                <a16:creationId xmlns:a16="http://schemas.microsoft.com/office/drawing/2014/main" id="{3892E7B8-0947-C447-9E5E-CE36A08691A2}"/>
              </a:ext>
            </a:extLst>
          </p:cNvPr>
          <p:cNvCxnSpPr>
            <a:cxnSpLocks/>
          </p:cNvCxnSpPr>
          <p:nvPr/>
        </p:nvCxnSpPr>
        <p:spPr>
          <a:xfrm flipH="1">
            <a:off x="4635091" y="2305261"/>
            <a:ext cx="1" cy="1150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1AF651-50B6-6746-B692-A167727F149A}"/>
              </a:ext>
            </a:extLst>
          </p:cNvPr>
          <p:cNvCxnSpPr>
            <a:cxnSpLocks/>
          </p:cNvCxnSpPr>
          <p:nvPr/>
        </p:nvCxnSpPr>
        <p:spPr>
          <a:xfrm>
            <a:off x="3417143" y="1274694"/>
            <a:ext cx="0" cy="5696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691BFB-2D24-0547-A69D-0918666B0AB3}"/>
              </a:ext>
            </a:extLst>
          </p:cNvPr>
          <p:cNvSpPr txBox="1"/>
          <p:nvPr/>
        </p:nvSpPr>
        <p:spPr>
          <a:xfrm>
            <a:off x="3588595" y="1584646"/>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7554</a:t>
            </a:r>
          </a:p>
        </p:txBody>
      </p:sp>
      <p:sp>
        <p:nvSpPr>
          <p:cNvPr id="49" name="TextBox 48">
            <a:extLst>
              <a:ext uri="{FF2B5EF4-FFF2-40B4-BE49-F238E27FC236}">
                <a16:creationId xmlns:a16="http://schemas.microsoft.com/office/drawing/2014/main" id="{7352B5E6-D9E3-3B44-986D-749969DFF4EB}"/>
              </a:ext>
            </a:extLst>
          </p:cNvPr>
          <p:cNvSpPr txBox="1"/>
          <p:nvPr/>
        </p:nvSpPr>
        <p:spPr>
          <a:xfrm>
            <a:off x="1783733" y="2335673"/>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7552</a:t>
            </a:r>
          </a:p>
        </p:txBody>
      </p:sp>
      <p:sp>
        <p:nvSpPr>
          <p:cNvPr id="50" name="TextBox 49">
            <a:extLst>
              <a:ext uri="{FF2B5EF4-FFF2-40B4-BE49-F238E27FC236}">
                <a16:creationId xmlns:a16="http://schemas.microsoft.com/office/drawing/2014/main" id="{DCFE695A-EC51-3E41-9C73-F580614481B1}"/>
              </a:ext>
            </a:extLst>
          </p:cNvPr>
          <p:cNvSpPr txBox="1"/>
          <p:nvPr/>
        </p:nvSpPr>
        <p:spPr>
          <a:xfrm>
            <a:off x="2465200" y="2335673"/>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7553</a:t>
            </a:r>
          </a:p>
        </p:txBody>
      </p:sp>
      <p:sp>
        <p:nvSpPr>
          <p:cNvPr id="51" name="TextBox 50">
            <a:extLst>
              <a:ext uri="{FF2B5EF4-FFF2-40B4-BE49-F238E27FC236}">
                <a16:creationId xmlns:a16="http://schemas.microsoft.com/office/drawing/2014/main" id="{C24C4305-5BA2-1B43-A80B-DF777ED8E227}"/>
              </a:ext>
            </a:extLst>
          </p:cNvPr>
          <p:cNvSpPr txBox="1"/>
          <p:nvPr/>
        </p:nvSpPr>
        <p:spPr>
          <a:xfrm>
            <a:off x="4295852" y="3266510"/>
            <a:ext cx="415498" cy="215444"/>
          </a:xfrm>
          <a:prstGeom prst="rect">
            <a:avLst/>
          </a:prstGeom>
          <a:noFill/>
        </p:spPr>
        <p:txBody>
          <a:bodyPr wrap="none" rtlCol="0">
            <a:spAutoFit/>
          </a:bodyPr>
          <a:lstStyle/>
          <a:p>
            <a:r>
              <a:rPr lang="en-US" sz="800" dirty="0">
                <a:latin typeface="Arial" panose="020B0604020202020204" pitchFamily="34" charset="0"/>
                <a:ea typeface="Menlo" panose="020B0609030804020204" pitchFamily="49" charset="0"/>
                <a:cs typeface="Arial" panose="020B0604020202020204" pitchFamily="34" charset="0"/>
              </a:rPr>
              <a:t>8547</a:t>
            </a:r>
          </a:p>
        </p:txBody>
      </p:sp>
      <p:cxnSp>
        <p:nvCxnSpPr>
          <p:cNvPr id="52" name="Straight Arrow Connector 51">
            <a:extLst>
              <a:ext uri="{FF2B5EF4-FFF2-40B4-BE49-F238E27FC236}">
                <a16:creationId xmlns:a16="http://schemas.microsoft.com/office/drawing/2014/main" id="{1A8D5EA7-D754-BD43-8ADC-13C0B2EE28C5}"/>
              </a:ext>
            </a:extLst>
          </p:cNvPr>
          <p:cNvCxnSpPr>
            <a:cxnSpLocks/>
          </p:cNvCxnSpPr>
          <p:nvPr/>
        </p:nvCxnSpPr>
        <p:spPr>
          <a:xfrm>
            <a:off x="5046400" y="2294190"/>
            <a:ext cx="0" cy="11618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2E71EC-E73F-8045-92CA-2E9B816D4A91}"/>
              </a:ext>
            </a:extLst>
          </p:cNvPr>
          <p:cNvSpPr txBox="1"/>
          <p:nvPr/>
        </p:nvSpPr>
        <p:spPr>
          <a:xfrm>
            <a:off x="4684301" y="3267324"/>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8545</a:t>
            </a:r>
          </a:p>
        </p:txBody>
      </p:sp>
      <p:cxnSp>
        <p:nvCxnSpPr>
          <p:cNvPr id="55" name="Straight Arrow Connector 54">
            <a:extLst>
              <a:ext uri="{FF2B5EF4-FFF2-40B4-BE49-F238E27FC236}">
                <a16:creationId xmlns:a16="http://schemas.microsoft.com/office/drawing/2014/main" id="{3DA6970D-339E-0D4A-9DB9-7098BFD59F0F}"/>
              </a:ext>
            </a:extLst>
          </p:cNvPr>
          <p:cNvCxnSpPr>
            <a:cxnSpLocks/>
          </p:cNvCxnSpPr>
          <p:nvPr/>
        </p:nvCxnSpPr>
        <p:spPr>
          <a:xfrm>
            <a:off x="3482512" y="2302390"/>
            <a:ext cx="0" cy="6064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AFBBAF-5B9E-4043-B919-74BEA94D894E}"/>
              </a:ext>
            </a:extLst>
          </p:cNvPr>
          <p:cNvCxnSpPr>
            <a:cxnSpLocks/>
          </p:cNvCxnSpPr>
          <p:nvPr/>
        </p:nvCxnSpPr>
        <p:spPr>
          <a:xfrm flipH="1">
            <a:off x="3860498" y="2296313"/>
            <a:ext cx="806" cy="606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9D4C01E-B964-F74B-9D68-801D8A100C91}"/>
              </a:ext>
            </a:extLst>
          </p:cNvPr>
          <p:cNvCxnSpPr>
            <a:cxnSpLocks/>
          </p:cNvCxnSpPr>
          <p:nvPr/>
        </p:nvCxnSpPr>
        <p:spPr>
          <a:xfrm flipH="1">
            <a:off x="4292246" y="2302390"/>
            <a:ext cx="3606" cy="6064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9B2E554-4717-514F-83E2-19343201CDAF}"/>
              </a:ext>
            </a:extLst>
          </p:cNvPr>
          <p:cNvSpPr txBox="1"/>
          <p:nvPr/>
        </p:nvSpPr>
        <p:spPr>
          <a:xfrm>
            <a:off x="3152941" y="2730733"/>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8548</a:t>
            </a:r>
          </a:p>
        </p:txBody>
      </p:sp>
      <p:sp>
        <p:nvSpPr>
          <p:cNvPr id="59" name="TextBox 58">
            <a:extLst>
              <a:ext uri="{FF2B5EF4-FFF2-40B4-BE49-F238E27FC236}">
                <a16:creationId xmlns:a16="http://schemas.microsoft.com/office/drawing/2014/main" id="{895230D4-C8AB-5346-8A04-2DC5533FDD62}"/>
              </a:ext>
            </a:extLst>
          </p:cNvPr>
          <p:cNvSpPr txBox="1"/>
          <p:nvPr/>
        </p:nvSpPr>
        <p:spPr>
          <a:xfrm>
            <a:off x="3513401" y="2730733"/>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8546</a:t>
            </a:r>
          </a:p>
        </p:txBody>
      </p:sp>
      <p:sp>
        <p:nvSpPr>
          <p:cNvPr id="60" name="TextBox 59">
            <a:extLst>
              <a:ext uri="{FF2B5EF4-FFF2-40B4-BE49-F238E27FC236}">
                <a16:creationId xmlns:a16="http://schemas.microsoft.com/office/drawing/2014/main" id="{6D51231D-A1BD-4944-AC97-EB35344659BC}"/>
              </a:ext>
            </a:extLst>
          </p:cNvPr>
          <p:cNvSpPr txBox="1"/>
          <p:nvPr/>
        </p:nvSpPr>
        <p:spPr>
          <a:xfrm>
            <a:off x="3952376" y="2730732"/>
            <a:ext cx="421910" cy="346249"/>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8550</a:t>
            </a:r>
          </a:p>
          <a:p>
            <a:endParaRPr lang="en-US" sz="825" dirty="0">
              <a:latin typeface="Arial" panose="020B0604020202020204" pitchFamily="34" charset="0"/>
              <a:ea typeface="Menlo" panose="020B0609030804020204" pitchFamily="49" charset="0"/>
              <a:cs typeface="Arial" panose="020B0604020202020204" pitchFamily="34" charset="0"/>
            </a:endParaRPr>
          </a:p>
        </p:txBody>
      </p:sp>
      <p:sp>
        <p:nvSpPr>
          <p:cNvPr id="61" name="Rectangle 60">
            <a:extLst>
              <a:ext uri="{FF2B5EF4-FFF2-40B4-BE49-F238E27FC236}">
                <a16:creationId xmlns:a16="http://schemas.microsoft.com/office/drawing/2014/main" id="{E9DE1BCE-1CFC-1441-96B8-215353ACF262}"/>
              </a:ext>
            </a:extLst>
          </p:cNvPr>
          <p:cNvSpPr/>
          <p:nvPr/>
        </p:nvSpPr>
        <p:spPr>
          <a:xfrm>
            <a:off x="638335" y="2495213"/>
            <a:ext cx="1026557" cy="694709"/>
          </a:xfrm>
          <a:prstGeom prst="rect">
            <a:avLst/>
          </a:prstGeom>
          <a:solidFill>
            <a:srgbClr val="00B19E">
              <a:alpha val="5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enlo" panose="020B0609030804020204" pitchFamily="49" charset="0"/>
              <a:ea typeface="Menlo" panose="020B0609030804020204" pitchFamily="49" charset="0"/>
              <a:cs typeface="Menlo" panose="020B0609030804020204" pitchFamily="49" charset="0"/>
            </a:endParaRPr>
          </a:p>
        </p:txBody>
      </p:sp>
      <p:sp>
        <p:nvSpPr>
          <p:cNvPr id="62" name="Rectangle 61">
            <a:extLst>
              <a:ext uri="{FF2B5EF4-FFF2-40B4-BE49-F238E27FC236}">
                <a16:creationId xmlns:a16="http://schemas.microsoft.com/office/drawing/2014/main" id="{6B2BC080-CDFD-1C40-9018-2717D47E1571}"/>
              </a:ext>
            </a:extLst>
          </p:cNvPr>
          <p:cNvSpPr/>
          <p:nvPr/>
        </p:nvSpPr>
        <p:spPr>
          <a:xfrm>
            <a:off x="712291" y="2689938"/>
            <a:ext cx="427343" cy="1631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3270</a:t>
            </a:r>
          </a:p>
        </p:txBody>
      </p:sp>
      <p:sp>
        <p:nvSpPr>
          <p:cNvPr id="63" name="Rectangle 62">
            <a:extLst>
              <a:ext uri="{FF2B5EF4-FFF2-40B4-BE49-F238E27FC236}">
                <a16:creationId xmlns:a16="http://schemas.microsoft.com/office/drawing/2014/main" id="{656EF613-5B84-354E-925D-A378D66F1CF1}"/>
              </a:ext>
            </a:extLst>
          </p:cNvPr>
          <p:cNvSpPr/>
          <p:nvPr/>
        </p:nvSpPr>
        <p:spPr>
          <a:xfrm>
            <a:off x="1149711" y="2902319"/>
            <a:ext cx="468403" cy="262462"/>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File Editor</a:t>
            </a:r>
          </a:p>
        </p:txBody>
      </p:sp>
      <p:sp>
        <p:nvSpPr>
          <p:cNvPr id="65" name="TextBox 64">
            <a:extLst>
              <a:ext uri="{FF2B5EF4-FFF2-40B4-BE49-F238E27FC236}">
                <a16:creationId xmlns:a16="http://schemas.microsoft.com/office/drawing/2014/main" id="{5812FD3A-B0DF-7746-BD53-0047BF61959E}"/>
              </a:ext>
            </a:extLst>
          </p:cNvPr>
          <p:cNvSpPr txBox="1"/>
          <p:nvPr/>
        </p:nvSpPr>
        <p:spPr>
          <a:xfrm>
            <a:off x="753669" y="2326825"/>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8544</a:t>
            </a:r>
          </a:p>
        </p:txBody>
      </p:sp>
      <p:sp>
        <p:nvSpPr>
          <p:cNvPr id="66" name="Rectangle 65">
            <a:extLst>
              <a:ext uri="{FF2B5EF4-FFF2-40B4-BE49-F238E27FC236}">
                <a16:creationId xmlns:a16="http://schemas.microsoft.com/office/drawing/2014/main" id="{E70C2438-F7B1-AA4F-85F2-E8948FBA6F32}"/>
              </a:ext>
            </a:extLst>
          </p:cNvPr>
          <p:cNvSpPr/>
          <p:nvPr/>
        </p:nvSpPr>
        <p:spPr>
          <a:xfrm>
            <a:off x="648891" y="3469459"/>
            <a:ext cx="846574" cy="207293"/>
          </a:xfrm>
          <a:prstGeom prst="rect">
            <a:avLst/>
          </a:prstGeom>
          <a:solidFill>
            <a:srgbClr val="7030A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latin typeface="Arial" panose="020B0604020202020204" pitchFamily="34" charset="0"/>
                <a:ea typeface="Menlo" panose="020B0609030804020204" pitchFamily="49" charset="0"/>
                <a:cs typeface="Arial" panose="020B0604020202020204" pitchFamily="34" charset="0"/>
              </a:rPr>
              <a:t>zssServer</a:t>
            </a:r>
          </a:p>
        </p:txBody>
      </p:sp>
      <p:sp>
        <p:nvSpPr>
          <p:cNvPr id="68" name="TextBox 67">
            <a:extLst>
              <a:ext uri="{FF2B5EF4-FFF2-40B4-BE49-F238E27FC236}">
                <a16:creationId xmlns:a16="http://schemas.microsoft.com/office/drawing/2014/main" id="{AB4D9C28-D784-F04E-A506-95C735B37F48}"/>
              </a:ext>
            </a:extLst>
          </p:cNvPr>
          <p:cNvSpPr txBox="1"/>
          <p:nvPr/>
        </p:nvSpPr>
        <p:spPr>
          <a:xfrm>
            <a:off x="905646" y="3278521"/>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8542</a:t>
            </a:r>
          </a:p>
        </p:txBody>
      </p:sp>
      <p:sp>
        <p:nvSpPr>
          <p:cNvPr id="69" name="Rectangle 68">
            <a:extLst>
              <a:ext uri="{FF2B5EF4-FFF2-40B4-BE49-F238E27FC236}">
                <a16:creationId xmlns:a16="http://schemas.microsoft.com/office/drawing/2014/main" id="{F31D35DC-3E8F-BA43-878A-435AAA2C67B2}"/>
              </a:ext>
            </a:extLst>
          </p:cNvPr>
          <p:cNvSpPr/>
          <p:nvPr/>
        </p:nvSpPr>
        <p:spPr>
          <a:xfrm>
            <a:off x="732082" y="4736299"/>
            <a:ext cx="846574" cy="207293"/>
          </a:xfrm>
          <a:prstGeom prst="rect">
            <a:avLst/>
          </a:prstGeom>
          <a:solidFill>
            <a:srgbClr val="7030A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bg1"/>
                </a:solidFill>
                <a:latin typeface="Arial" panose="020B0604020202020204" pitchFamily="34" charset="0"/>
                <a:ea typeface="Menlo" panose="020B0609030804020204" pitchFamily="49" charset="0"/>
                <a:cs typeface="Arial" panose="020B0604020202020204" pitchFamily="34" charset="0"/>
              </a:rPr>
              <a:t>ZWESIS01</a:t>
            </a:r>
          </a:p>
        </p:txBody>
      </p:sp>
      <p:cxnSp>
        <p:nvCxnSpPr>
          <p:cNvPr id="71" name="Straight Arrow Connector 70">
            <a:extLst>
              <a:ext uri="{FF2B5EF4-FFF2-40B4-BE49-F238E27FC236}">
                <a16:creationId xmlns:a16="http://schemas.microsoft.com/office/drawing/2014/main" id="{A620CABF-D612-FA4C-92C8-04171C514818}"/>
              </a:ext>
            </a:extLst>
          </p:cNvPr>
          <p:cNvCxnSpPr>
            <a:cxnSpLocks/>
            <a:endCxn id="69" idx="0"/>
          </p:cNvCxnSpPr>
          <p:nvPr/>
        </p:nvCxnSpPr>
        <p:spPr>
          <a:xfrm>
            <a:off x="1155369" y="3676751"/>
            <a:ext cx="0" cy="1059548"/>
          </a:xfrm>
          <a:prstGeom prst="straightConnector1">
            <a:avLst/>
          </a:prstGeom>
          <a:ln>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0F200DC-F6DD-1040-B383-4FD5972148F5}"/>
              </a:ext>
            </a:extLst>
          </p:cNvPr>
          <p:cNvSpPr txBox="1"/>
          <p:nvPr/>
        </p:nvSpPr>
        <p:spPr>
          <a:xfrm>
            <a:off x="671935" y="4533450"/>
            <a:ext cx="537327"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X-MEM</a:t>
            </a:r>
          </a:p>
        </p:txBody>
      </p:sp>
      <p:sp>
        <p:nvSpPr>
          <p:cNvPr id="74" name="Rectangle 73">
            <a:extLst>
              <a:ext uri="{FF2B5EF4-FFF2-40B4-BE49-F238E27FC236}">
                <a16:creationId xmlns:a16="http://schemas.microsoft.com/office/drawing/2014/main" id="{E407C455-D8CE-5944-91A4-CE85F241ACE2}"/>
              </a:ext>
            </a:extLst>
          </p:cNvPr>
          <p:cNvSpPr/>
          <p:nvPr/>
        </p:nvSpPr>
        <p:spPr>
          <a:xfrm>
            <a:off x="5608793" y="4102384"/>
            <a:ext cx="1219038" cy="227140"/>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latin typeface="Arial" panose="020B0604020202020204" pitchFamily="34" charset="0"/>
                <a:ea typeface="Menlo" panose="020B0609030804020204" pitchFamily="49" charset="0"/>
                <a:cs typeface="Arial" panose="020B0604020202020204" pitchFamily="34" charset="0"/>
              </a:rPr>
              <a:t>z/OSMF</a:t>
            </a:r>
          </a:p>
        </p:txBody>
      </p:sp>
      <p:cxnSp>
        <p:nvCxnSpPr>
          <p:cNvPr id="47" name="Straight Arrow Connector 46">
            <a:extLst>
              <a:ext uri="{FF2B5EF4-FFF2-40B4-BE49-F238E27FC236}">
                <a16:creationId xmlns:a16="http://schemas.microsoft.com/office/drawing/2014/main" id="{C21C7C1C-2A6C-8E40-8948-599036CFC2D3}"/>
              </a:ext>
            </a:extLst>
          </p:cNvPr>
          <p:cNvCxnSpPr>
            <a:cxnSpLocks/>
          </p:cNvCxnSpPr>
          <p:nvPr/>
        </p:nvCxnSpPr>
        <p:spPr>
          <a:xfrm>
            <a:off x="5411167" y="963283"/>
            <a:ext cx="11162" cy="312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888EDE4-E73F-5C40-9A6E-643A985DA5FA}"/>
              </a:ext>
            </a:extLst>
          </p:cNvPr>
          <p:cNvSpPr/>
          <p:nvPr/>
        </p:nvSpPr>
        <p:spPr>
          <a:xfrm>
            <a:off x="5608747" y="4298592"/>
            <a:ext cx="1219085" cy="737254"/>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rial" panose="020B0604020202020204" pitchFamily="34" charset="0"/>
                <a:ea typeface="Menlo" panose="020B0609030804020204" pitchFamily="49" charset="0"/>
                <a:cs typeface="Arial" panose="020B0604020202020204" pitchFamily="34" charset="0"/>
              </a:rPr>
              <a:t>REST APIs</a:t>
            </a:r>
          </a:p>
          <a:p>
            <a:r>
              <a:rPr lang="en-US" sz="800" dirty="0">
                <a:solidFill>
                  <a:schemeClr val="tx1"/>
                </a:solidFill>
                <a:latin typeface="Arial" panose="020B0604020202020204" pitchFamily="34" charset="0"/>
                <a:ea typeface="Menlo" panose="020B0609030804020204" pitchFamily="49" charset="0"/>
                <a:cs typeface="Arial" panose="020B0604020202020204" pitchFamily="34" charset="0"/>
              </a:rPr>
              <a:t>Workflows</a:t>
            </a:r>
          </a:p>
          <a:p>
            <a:r>
              <a:rPr lang="en-US" sz="800" dirty="0">
                <a:solidFill>
                  <a:schemeClr val="tx1"/>
                </a:solidFill>
                <a:latin typeface="Arial" panose="020B0604020202020204" pitchFamily="34" charset="0"/>
                <a:ea typeface="Menlo" panose="020B0609030804020204" pitchFamily="49" charset="0"/>
                <a:cs typeface="Arial" panose="020B0604020202020204" pitchFamily="34" charset="0"/>
              </a:rPr>
              <a:t>TSO / MVS Commands</a:t>
            </a:r>
          </a:p>
          <a:p>
            <a:r>
              <a:rPr lang="en-US" sz="800" dirty="0">
                <a:solidFill>
                  <a:schemeClr val="tx1"/>
                </a:solidFill>
                <a:latin typeface="Arial" panose="020B0604020202020204" pitchFamily="34" charset="0"/>
                <a:ea typeface="Menlo" panose="020B0609030804020204" pitchFamily="49" charset="0"/>
                <a:cs typeface="Arial" panose="020B0604020202020204" pitchFamily="34" charset="0"/>
              </a:rPr>
              <a:t>Files, USS, JES</a:t>
            </a:r>
          </a:p>
          <a:p>
            <a:r>
              <a:rPr lang="en-US" sz="800" b="1" dirty="0">
                <a:solidFill>
                  <a:schemeClr val="tx1"/>
                </a:solidFill>
                <a:latin typeface="Arial" panose="020B0604020202020204" pitchFamily="34" charset="0"/>
                <a:ea typeface="Menlo" panose="020B0609030804020204" pitchFamily="49" charset="0"/>
                <a:cs typeface="Arial" panose="020B0604020202020204" pitchFamily="34" charset="0"/>
              </a:rPr>
              <a:t>SSO token generation</a:t>
            </a:r>
          </a:p>
        </p:txBody>
      </p:sp>
      <p:sp>
        <p:nvSpPr>
          <p:cNvPr id="76" name="TextBox 75">
            <a:extLst>
              <a:ext uri="{FF2B5EF4-FFF2-40B4-BE49-F238E27FC236}">
                <a16:creationId xmlns:a16="http://schemas.microsoft.com/office/drawing/2014/main" id="{9AFB5CBE-D9AB-1D46-89B6-FD697A720E44}"/>
              </a:ext>
            </a:extLst>
          </p:cNvPr>
          <p:cNvSpPr txBox="1"/>
          <p:nvPr/>
        </p:nvSpPr>
        <p:spPr>
          <a:xfrm>
            <a:off x="5901052" y="3905186"/>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7443</a:t>
            </a:r>
          </a:p>
        </p:txBody>
      </p:sp>
      <p:sp>
        <p:nvSpPr>
          <p:cNvPr id="9" name="Rectangle 8">
            <a:extLst>
              <a:ext uri="{FF2B5EF4-FFF2-40B4-BE49-F238E27FC236}">
                <a16:creationId xmlns:a16="http://schemas.microsoft.com/office/drawing/2014/main" id="{2220A9C8-5545-034F-9052-581D243973EB}"/>
              </a:ext>
            </a:extLst>
          </p:cNvPr>
          <p:cNvSpPr/>
          <p:nvPr/>
        </p:nvSpPr>
        <p:spPr>
          <a:xfrm>
            <a:off x="1598210"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MVS Explorer</a:t>
            </a:r>
          </a:p>
        </p:txBody>
      </p:sp>
      <p:pic>
        <p:nvPicPr>
          <p:cNvPr id="7" name="Picture 6">
            <a:extLst>
              <a:ext uri="{FF2B5EF4-FFF2-40B4-BE49-F238E27FC236}">
                <a16:creationId xmlns:a16="http://schemas.microsoft.com/office/drawing/2014/main" id="{ECDB2FB1-7D11-D242-8A90-3D7D5F81098F}"/>
              </a:ext>
            </a:extLst>
          </p:cNvPr>
          <p:cNvPicPr>
            <a:picLocks noChangeAspect="1"/>
          </p:cNvPicPr>
          <p:nvPr/>
        </p:nvPicPr>
        <p:blipFill>
          <a:blip r:embed="rId3"/>
          <a:stretch>
            <a:fillRect/>
          </a:stretch>
        </p:blipFill>
        <p:spPr>
          <a:xfrm>
            <a:off x="1692326" y="563712"/>
            <a:ext cx="446220" cy="251994"/>
          </a:xfrm>
          <a:prstGeom prst="rect">
            <a:avLst/>
          </a:prstGeom>
          <a:ln>
            <a:solidFill>
              <a:schemeClr val="bg1">
                <a:lumMod val="85000"/>
              </a:schemeClr>
            </a:solidFill>
          </a:ln>
        </p:spPr>
      </p:pic>
      <p:sp>
        <p:nvSpPr>
          <p:cNvPr id="79" name="Rectangle 78">
            <a:extLst>
              <a:ext uri="{FF2B5EF4-FFF2-40B4-BE49-F238E27FC236}">
                <a16:creationId xmlns:a16="http://schemas.microsoft.com/office/drawing/2014/main" id="{FDCFCB80-CB2D-354F-9948-646AA711CD40}"/>
              </a:ext>
            </a:extLst>
          </p:cNvPr>
          <p:cNvSpPr/>
          <p:nvPr/>
        </p:nvSpPr>
        <p:spPr>
          <a:xfrm>
            <a:off x="2282246"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JES Explorer</a:t>
            </a:r>
          </a:p>
        </p:txBody>
      </p:sp>
      <p:pic>
        <p:nvPicPr>
          <p:cNvPr id="8" name="Picture 7">
            <a:extLst>
              <a:ext uri="{FF2B5EF4-FFF2-40B4-BE49-F238E27FC236}">
                <a16:creationId xmlns:a16="http://schemas.microsoft.com/office/drawing/2014/main" id="{5E182968-48C7-A04A-B576-7DE13E28DF18}"/>
              </a:ext>
            </a:extLst>
          </p:cNvPr>
          <p:cNvPicPr>
            <a:picLocks noChangeAspect="1"/>
          </p:cNvPicPr>
          <p:nvPr/>
        </p:nvPicPr>
        <p:blipFill>
          <a:blip r:embed="rId4"/>
          <a:stretch>
            <a:fillRect/>
          </a:stretch>
        </p:blipFill>
        <p:spPr>
          <a:xfrm>
            <a:off x="2404002" y="563712"/>
            <a:ext cx="406739" cy="252537"/>
          </a:xfrm>
          <a:prstGeom prst="rect">
            <a:avLst/>
          </a:prstGeom>
          <a:ln>
            <a:solidFill>
              <a:schemeClr val="bg1">
                <a:lumMod val="85000"/>
              </a:schemeClr>
            </a:solidFill>
          </a:ln>
        </p:spPr>
      </p:pic>
      <p:sp>
        <p:nvSpPr>
          <p:cNvPr id="80" name="Rectangle 79">
            <a:extLst>
              <a:ext uri="{FF2B5EF4-FFF2-40B4-BE49-F238E27FC236}">
                <a16:creationId xmlns:a16="http://schemas.microsoft.com/office/drawing/2014/main" id="{91600B3F-5883-A745-B9E9-287709B4FA06}"/>
              </a:ext>
            </a:extLst>
          </p:cNvPr>
          <p:cNvSpPr/>
          <p:nvPr/>
        </p:nvSpPr>
        <p:spPr>
          <a:xfrm>
            <a:off x="2969996"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USS Explorer</a:t>
            </a:r>
          </a:p>
        </p:txBody>
      </p:sp>
      <p:pic>
        <p:nvPicPr>
          <p:cNvPr id="10" name="Picture 9">
            <a:extLst>
              <a:ext uri="{FF2B5EF4-FFF2-40B4-BE49-F238E27FC236}">
                <a16:creationId xmlns:a16="http://schemas.microsoft.com/office/drawing/2014/main" id="{69422BFB-BF0E-E84E-AF4C-A30A2439E5F0}"/>
              </a:ext>
            </a:extLst>
          </p:cNvPr>
          <p:cNvPicPr>
            <a:picLocks noChangeAspect="1"/>
          </p:cNvPicPr>
          <p:nvPr/>
        </p:nvPicPr>
        <p:blipFill>
          <a:blip r:embed="rId5"/>
          <a:stretch>
            <a:fillRect/>
          </a:stretch>
        </p:blipFill>
        <p:spPr>
          <a:xfrm>
            <a:off x="3116664" y="563712"/>
            <a:ext cx="369503" cy="244270"/>
          </a:xfrm>
          <a:prstGeom prst="rect">
            <a:avLst/>
          </a:prstGeom>
          <a:ln>
            <a:solidFill>
              <a:schemeClr val="bg1">
                <a:lumMod val="85000"/>
              </a:schemeClr>
            </a:solidFill>
          </a:ln>
        </p:spPr>
      </p:pic>
      <p:sp>
        <p:nvSpPr>
          <p:cNvPr id="82" name="Rectangle 81">
            <a:extLst>
              <a:ext uri="{FF2B5EF4-FFF2-40B4-BE49-F238E27FC236}">
                <a16:creationId xmlns:a16="http://schemas.microsoft.com/office/drawing/2014/main" id="{F8E8A60B-1AFE-9A49-AE07-175E906C67AA}"/>
              </a:ext>
            </a:extLst>
          </p:cNvPr>
          <p:cNvSpPr/>
          <p:nvPr/>
        </p:nvSpPr>
        <p:spPr>
          <a:xfrm>
            <a:off x="898738"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3270 Terminal</a:t>
            </a:r>
          </a:p>
        </p:txBody>
      </p:sp>
      <p:pic>
        <p:nvPicPr>
          <p:cNvPr id="11" name="Picture 10">
            <a:extLst>
              <a:ext uri="{FF2B5EF4-FFF2-40B4-BE49-F238E27FC236}">
                <a16:creationId xmlns:a16="http://schemas.microsoft.com/office/drawing/2014/main" id="{B465B054-0C62-9E41-B891-1D24A71FAFFE}"/>
              </a:ext>
            </a:extLst>
          </p:cNvPr>
          <p:cNvPicPr>
            <a:picLocks noChangeAspect="1"/>
          </p:cNvPicPr>
          <p:nvPr/>
        </p:nvPicPr>
        <p:blipFill>
          <a:blip r:embed="rId6"/>
          <a:stretch>
            <a:fillRect/>
          </a:stretch>
        </p:blipFill>
        <p:spPr>
          <a:xfrm>
            <a:off x="1055656" y="576681"/>
            <a:ext cx="329493" cy="265799"/>
          </a:xfrm>
          <a:prstGeom prst="rect">
            <a:avLst/>
          </a:prstGeom>
        </p:spPr>
      </p:pic>
      <p:sp>
        <p:nvSpPr>
          <p:cNvPr id="83" name="Rectangle 82">
            <a:extLst>
              <a:ext uri="{FF2B5EF4-FFF2-40B4-BE49-F238E27FC236}">
                <a16:creationId xmlns:a16="http://schemas.microsoft.com/office/drawing/2014/main" id="{3F6404EA-A5F6-5344-9F02-1F63A7ED71F5}"/>
              </a:ext>
            </a:extLst>
          </p:cNvPr>
          <p:cNvSpPr/>
          <p:nvPr/>
        </p:nvSpPr>
        <p:spPr>
          <a:xfrm>
            <a:off x="210608"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File Editor</a:t>
            </a:r>
          </a:p>
        </p:txBody>
      </p:sp>
      <p:sp>
        <p:nvSpPr>
          <p:cNvPr id="85" name="Rectangle 84">
            <a:extLst>
              <a:ext uri="{FF2B5EF4-FFF2-40B4-BE49-F238E27FC236}">
                <a16:creationId xmlns:a16="http://schemas.microsoft.com/office/drawing/2014/main" id="{BCCCA178-3BD1-974E-A649-9F0821B4E8DB}"/>
              </a:ext>
            </a:extLst>
          </p:cNvPr>
          <p:cNvSpPr/>
          <p:nvPr/>
        </p:nvSpPr>
        <p:spPr>
          <a:xfrm>
            <a:off x="5896271" y="610789"/>
            <a:ext cx="872249" cy="370465"/>
          </a:xfrm>
          <a:prstGeom prst="rect">
            <a:avLst/>
          </a:prstGeom>
          <a:solidFill>
            <a:srgbClr val="00B19E">
              <a:alpha val="96000"/>
            </a:srgbClr>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chemeClr val="tx1"/>
              </a:solidFill>
              <a:latin typeface="Menlo" charset="0"/>
              <a:ea typeface="Menlo" charset="0"/>
              <a:cs typeface="Menlo" charset="0"/>
            </a:endParaRPr>
          </a:p>
          <a:p>
            <a:pPr algn="ctr"/>
            <a:endParaRPr lang="en-US" sz="1100">
              <a:solidFill>
                <a:schemeClr val="tx1"/>
              </a:solidFill>
              <a:latin typeface="Menlo" charset="0"/>
              <a:ea typeface="Menlo" charset="0"/>
              <a:cs typeface="Menlo" charset="0"/>
            </a:endParaRPr>
          </a:p>
        </p:txBody>
      </p:sp>
      <p:pic>
        <p:nvPicPr>
          <p:cNvPr id="13" name="Picture 12">
            <a:extLst>
              <a:ext uri="{FF2B5EF4-FFF2-40B4-BE49-F238E27FC236}">
                <a16:creationId xmlns:a16="http://schemas.microsoft.com/office/drawing/2014/main" id="{221400D2-57A7-A749-B8F9-C023A7CEA2BA}"/>
              </a:ext>
            </a:extLst>
          </p:cNvPr>
          <p:cNvPicPr>
            <a:picLocks noChangeAspect="1"/>
          </p:cNvPicPr>
          <p:nvPr/>
        </p:nvPicPr>
        <p:blipFill>
          <a:blip r:embed="rId7"/>
          <a:stretch>
            <a:fillRect/>
          </a:stretch>
        </p:blipFill>
        <p:spPr>
          <a:xfrm>
            <a:off x="6036581" y="640403"/>
            <a:ext cx="589278" cy="311756"/>
          </a:xfrm>
          <a:prstGeom prst="rect">
            <a:avLst/>
          </a:prstGeom>
          <a:ln>
            <a:solidFill>
              <a:schemeClr val="bg1">
                <a:lumMod val="85000"/>
              </a:schemeClr>
            </a:solidFill>
          </a:ln>
        </p:spPr>
      </p:pic>
      <p:sp>
        <p:nvSpPr>
          <p:cNvPr id="72" name="Rectangle 71">
            <a:extLst>
              <a:ext uri="{FF2B5EF4-FFF2-40B4-BE49-F238E27FC236}">
                <a16:creationId xmlns:a16="http://schemas.microsoft.com/office/drawing/2014/main" id="{58691199-F13A-3A40-B3F3-882DAA99E199}"/>
              </a:ext>
            </a:extLst>
          </p:cNvPr>
          <p:cNvSpPr/>
          <p:nvPr/>
        </p:nvSpPr>
        <p:spPr>
          <a:xfrm>
            <a:off x="6931475" y="4077762"/>
            <a:ext cx="485836" cy="35720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IMS Ops</a:t>
            </a:r>
          </a:p>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API</a:t>
            </a:r>
          </a:p>
        </p:txBody>
      </p:sp>
      <p:sp>
        <p:nvSpPr>
          <p:cNvPr id="87" name="Rectangle 86">
            <a:extLst>
              <a:ext uri="{FF2B5EF4-FFF2-40B4-BE49-F238E27FC236}">
                <a16:creationId xmlns:a16="http://schemas.microsoft.com/office/drawing/2014/main" id="{03EF157D-A459-3D4C-9BA7-D66E89FE7C8E}"/>
              </a:ext>
            </a:extLst>
          </p:cNvPr>
          <p:cNvSpPr/>
          <p:nvPr/>
        </p:nvSpPr>
        <p:spPr>
          <a:xfrm>
            <a:off x="6961914" y="745010"/>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IMS</a:t>
            </a:r>
          </a:p>
        </p:txBody>
      </p:sp>
      <p:sp>
        <p:nvSpPr>
          <p:cNvPr id="90" name="Rectangle 89">
            <a:extLst>
              <a:ext uri="{FF2B5EF4-FFF2-40B4-BE49-F238E27FC236}">
                <a16:creationId xmlns:a16="http://schemas.microsoft.com/office/drawing/2014/main" id="{327195F8-48D4-7441-94C7-DB920529BA39}"/>
              </a:ext>
            </a:extLst>
          </p:cNvPr>
          <p:cNvSpPr/>
          <p:nvPr/>
        </p:nvSpPr>
        <p:spPr>
          <a:xfrm>
            <a:off x="7477433" y="74711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CICS</a:t>
            </a:r>
          </a:p>
        </p:txBody>
      </p:sp>
      <p:sp>
        <p:nvSpPr>
          <p:cNvPr id="92" name="Rectangle 91">
            <a:extLst>
              <a:ext uri="{FF2B5EF4-FFF2-40B4-BE49-F238E27FC236}">
                <a16:creationId xmlns:a16="http://schemas.microsoft.com/office/drawing/2014/main" id="{AD5478C9-5E56-9D46-8329-02F52C3385CD}"/>
              </a:ext>
            </a:extLst>
          </p:cNvPr>
          <p:cNvSpPr/>
          <p:nvPr/>
        </p:nvSpPr>
        <p:spPr>
          <a:xfrm>
            <a:off x="7970857" y="73858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a:solidFill>
                  <a:schemeClr val="tx1"/>
                </a:solidFill>
                <a:latin typeface="Arial" panose="020B0604020202020204" pitchFamily="34" charset="0"/>
                <a:ea typeface="Menlo" charset="0"/>
                <a:cs typeface="Arial" panose="020B0604020202020204" pitchFamily="34" charset="0"/>
              </a:rPr>
              <a:t>DB2</a:t>
            </a:r>
          </a:p>
        </p:txBody>
      </p:sp>
      <p:sp>
        <p:nvSpPr>
          <p:cNvPr id="95" name="Rectangle 94">
            <a:extLst>
              <a:ext uri="{FF2B5EF4-FFF2-40B4-BE49-F238E27FC236}">
                <a16:creationId xmlns:a16="http://schemas.microsoft.com/office/drawing/2014/main" id="{9D2244BC-A2A4-D74E-BBE8-EB631F506976}"/>
              </a:ext>
            </a:extLst>
          </p:cNvPr>
          <p:cNvSpPr/>
          <p:nvPr/>
        </p:nvSpPr>
        <p:spPr>
          <a:xfrm>
            <a:off x="6931475" y="4663624"/>
            <a:ext cx="485835" cy="357206"/>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IMS Connect</a:t>
            </a:r>
          </a:p>
        </p:txBody>
      </p:sp>
      <p:sp>
        <p:nvSpPr>
          <p:cNvPr id="98" name="Rectangle 97">
            <a:extLst>
              <a:ext uri="{FF2B5EF4-FFF2-40B4-BE49-F238E27FC236}">
                <a16:creationId xmlns:a16="http://schemas.microsoft.com/office/drawing/2014/main" id="{86332291-5142-D54E-A76D-38429542624A}"/>
              </a:ext>
            </a:extLst>
          </p:cNvPr>
          <p:cNvSpPr/>
          <p:nvPr/>
        </p:nvSpPr>
        <p:spPr>
          <a:xfrm>
            <a:off x="4641998" y="4110960"/>
            <a:ext cx="897737" cy="357205"/>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latin typeface="Arial" panose="020B0604020202020204" pitchFamily="34" charset="0"/>
                <a:ea typeface="Menlo" panose="020B0609030804020204" pitchFamily="49" charset="0"/>
                <a:cs typeface="Arial" panose="020B0604020202020204" pitchFamily="34" charset="0"/>
              </a:rPr>
              <a:t>REST API Extension Server</a:t>
            </a:r>
          </a:p>
        </p:txBody>
      </p:sp>
      <p:cxnSp>
        <p:nvCxnSpPr>
          <p:cNvPr id="99" name="Straight Arrow Connector 98">
            <a:extLst>
              <a:ext uri="{FF2B5EF4-FFF2-40B4-BE49-F238E27FC236}">
                <a16:creationId xmlns:a16="http://schemas.microsoft.com/office/drawing/2014/main" id="{4B42528F-1505-AD4C-9BDE-78737EA3D84D}"/>
              </a:ext>
            </a:extLst>
          </p:cNvPr>
          <p:cNvCxnSpPr>
            <a:cxnSpLocks/>
          </p:cNvCxnSpPr>
          <p:nvPr/>
        </p:nvCxnSpPr>
        <p:spPr>
          <a:xfrm>
            <a:off x="6293131" y="989965"/>
            <a:ext cx="22324" cy="30957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69C93468-CA2A-FA45-8519-4E7D1360318E}"/>
              </a:ext>
            </a:extLst>
          </p:cNvPr>
          <p:cNvSpPr/>
          <p:nvPr/>
        </p:nvSpPr>
        <p:spPr>
          <a:xfrm>
            <a:off x="7992317" y="4077762"/>
            <a:ext cx="406265" cy="357205"/>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DB2</a:t>
            </a:r>
          </a:p>
        </p:txBody>
      </p:sp>
      <p:sp>
        <p:nvSpPr>
          <p:cNvPr id="105" name="TextBox 104">
            <a:extLst>
              <a:ext uri="{FF2B5EF4-FFF2-40B4-BE49-F238E27FC236}">
                <a16:creationId xmlns:a16="http://schemas.microsoft.com/office/drawing/2014/main" id="{29D05D16-D827-4848-9292-C9EE09EA7BBB}"/>
              </a:ext>
            </a:extLst>
          </p:cNvPr>
          <p:cNvSpPr txBox="1"/>
          <p:nvPr/>
        </p:nvSpPr>
        <p:spPr>
          <a:xfrm>
            <a:off x="4887112" y="3896299"/>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nnnn</a:t>
            </a:r>
          </a:p>
        </p:txBody>
      </p:sp>
      <p:sp>
        <p:nvSpPr>
          <p:cNvPr id="108" name="Rectangle 107">
            <a:extLst>
              <a:ext uri="{FF2B5EF4-FFF2-40B4-BE49-F238E27FC236}">
                <a16:creationId xmlns:a16="http://schemas.microsoft.com/office/drawing/2014/main" id="{AC9A0780-B31F-684B-97D2-6B4D144E4464}"/>
              </a:ext>
            </a:extLst>
          </p:cNvPr>
          <p:cNvSpPr/>
          <p:nvPr/>
        </p:nvSpPr>
        <p:spPr>
          <a:xfrm>
            <a:off x="3950091" y="599394"/>
            <a:ext cx="432593" cy="219635"/>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latin typeface="Arial" panose="020B0604020202020204" pitchFamily="34" charset="0"/>
                <a:ea typeface="Menlo" panose="020B0609030804020204" pitchFamily="49" charset="0"/>
                <a:cs typeface="Arial" panose="020B0604020202020204" pitchFamily="34" charset="0"/>
              </a:rPr>
              <a:t>HTML</a:t>
            </a:r>
          </a:p>
        </p:txBody>
      </p:sp>
      <p:sp>
        <p:nvSpPr>
          <p:cNvPr id="112" name="Rectangle 111">
            <a:extLst>
              <a:ext uri="{FF2B5EF4-FFF2-40B4-BE49-F238E27FC236}">
                <a16:creationId xmlns:a16="http://schemas.microsoft.com/office/drawing/2014/main" id="{6F8067E1-A1AE-AA4E-914F-1E7325E2DDF4}"/>
              </a:ext>
            </a:extLst>
          </p:cNvPr>
          <p:cNvSpPr/>
          <p:nvPr/>
        </p:nvSpPr>
        <p:spPr>
          <a:xfrm>
            <a:off x="5238751" y="730221"/>
            <a:ext cx="463631" cy="203966"/>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5" dirty="0">
                <a:solidFill>
                  <a:schemeClr val="bg1"/>
                </a:solidFill>
                <a:latin typeface="Arial" panose="020B0604020202020204" pitchFamily="34" charset="0"/>
                <a:ea typeface="Menlo" panose="020B0609030804020204" pitchFamily="49" charset="0"/>
                <a:cs typeface="Arial" panose="020B0604020202020204" pitchFamily="34" charset="0"/>
              </a:rPr>
              <a:t>CLI</a:t>
            </a:r>
          </a:p>
          <a:p>
            <a:pPr algn="ctr"/>
            <a:r>
              <a:rPr lang="en-US" sz="525" dirty="0">
                <a:solidFill>
                  <a:schemeClr val="bg1"/>
                </a:solidFill>
                <a:latin typeface="Arial" panose="020B0604020202020204" pitchFamily="34" charset="0"/>
                <a:ea typeface="Menlo" panose="020B0609030804020204" pitchFamily="49" charset="0"/>
                <a:cs typeface="Arial" panose="020B0604020202020204" pitchFamily="34" charset="0"/>
              </a:rPr>
              <a:t>extension</a:t>
            </a:r>
          </a:p>
        </p:txBody>
      </p:sp>
      <p:pic>
        <p:nvPicPr>
          <p:cNvPr id="34" name="Picture 33">
            <a:extLst>
              <a:ext uri="{FF2B5EF4-FFF2-40B4-BE49-F238E27FC236}">
                <a16:creationId xmlns:a16="http://schemas.microsoft.com/office/drawing/2014/main" id="{CB2E0DA4-07B3-1A49-9A81-79381B0EFD47}"/>
              </a:ext>
            </a:extLst>
          </p:cNvPr>
          <p:cNvPicPr>
            <a:picLocks noChangeAspect="1"/>
          </p:cNvPicPr>
          <p:nvPr/>
        </p:nvPicPr>
        <p:blipFill>
          <a:blip r:embed="rId8"/>
          <a:stretch>
            <a:fillRect/>
          </a:stretch>
        </p:blipFill>
        <p:spPr>
          <a:xfrm>
            <a:off x="5999618" y="58125"/>
            <a:ext cx="353340" cy="230743"/>
          </a:xfrm>
          <a:prstGeom prst="rect">
            <a:avLst/>
          </a:prstGeom>
        </p:spPr>
      </p:pic>
      <p:pic>
        <p:nvPicPr>
          <p:cNvPr id="35" name="Picture 34">
            <a:extLst>
              <a:ext uri="{FF2B5EF4-FFF2-40B4-BE49-F238E27FC236}">
                <a16:creationId xmlns:a16="http://schemas.microsoft.com/office/drawing/2014/main" id="{E228FC63-B493-6942-A20B-7B8E61DE4EB9}"/>
              </a:ext>
            </a:extLst>
          </p:cNvPr>
          <p:cNvPicPr>
            <a:picLocks noChangeAspect="1"/>
          </p:cNvPicPr>
          <p:nvPr/>
        </p:nvPicPr>
        <p:blipFill>
          <a:blip r:embed="rId9"/>
          <a:stretch>
            <a:fillRect/>
          </a:stretch>
        </p:blipFill>
        <p:spPr>
          <a:xfrm>
            <a:off x="6766840" y="126649"/>
            <a:ext cx="138182" cy="138182"/>
          </a:xfrm>
          <a:prstGeom prst="rect">
            <a:avLst/>
          </a:prstGeom>
        </p:spPr>
      </p:pic>
      <p:sp>
        <p:nvSpPr>
          <p:cNvPr id="114" name="TextBox 113">
            <a:extLst>
              <a:ext uri="{FF2B5EF4-FFF2-40B4-BE49-F238E27FC236}">
                <a16:creationId xmlns:a16="http://schemas.microsoft.com/office/drawing/2014/main" id="{F3496A4C-19A3-9F45-A7F0-2B0C01CE0170}"/>
              </a:ext>
            </a:extLst>
          </p:cNvPr>
          <p:cNvSpPr txBox="1"/>
          <p:nvPr/>
        </p:nvSpPr>
        <p:spPr>
          <a:xfrm>
            <a:off x="6379987" y="20392"/>
            <a:ext cx="487030" cy="346249"/>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VS Code</a:t>
            </a:r>
          </a:p>
        </p:txBody>
      </p:sp>
      <p:cxnSp>
        <p:nvCxnSpPr>
          <p:cNvPr id="116" name="Straight Arrow Connector 115">
            <a:extLst>
              <a:ext uri="{FF2B5EF4-FFF2-40B4-BE49-F238E27FC236}">
                <a16:creationId xmlns:a16="http://schemas.microsoft.com/office/drawing/2014/main" id="{6D4217B5-9051-B747-9EB1-3A0C82F62759}"/>
              </a:ext>
            </a:extLst>
          </p:cNvPr>
          <p:cNvCxnSpPr>
            <a:cxnSpLocks/>
          </p:cNvCxnSpPr>
          <p:nvPr/>
        </p:nvCxnSpPr>
        <p:spPr>
          <a:xfrm>
            <a:off x="6057439" y="309489"/>
            <a:ext cx="0" cy="227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AD30A28-F630-9E41-98B0-135638908344}"/>
              </a:ext>
            </a:extLst>
          </p:cNvPr>
          <p:cNvSpPr txBox="1"/>
          <p:nvPr/>
        </p:nvSpPr>
        <p:spPr>
          <a:xfrm>
            <a:off x="2581425" y="3123851"/>
            <a:ext cx="524503" cy="276999"/>
          </a:xfrm>
          <a:prstGeom prst="rect">
            <a:avLst/>
          </a:prstGeom>
          <a:noFill/>
        </p:spPr>
        <p:txBody>
          <a:bodyPr wrap="none"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node</a:t>
            </a:r>
          </a:p>
        </p:txBody>
      </p:sp>
      <p:sp>
        <p:nvSpPr>
          <p:cNvPr id="125" name="Left Arrow 124">
            <a:extLst>
              <a:ext uri="{FF2B5EF4-FFF2-40B4-BE49-F238E27FC236}">
                <a16:creationId xmlns:a16="http://schemas.microsoft.com/office/drawing/2014/main" id="{FFF300D1-389A-D94E-9006-ADA64C22144A}"/>
              </a:ext>
            </a:extLst>
          </p:cNvPr>
          <p:cNvSpPr/>
          <p:nvPr/>
        </p:nvSpPr>
        <p:spPr>
          <a:xfrm>
            <a:off x="1756309" y="2884152"/>
            <a:ext cx="1436162" cy="363474"/>
          </a:xfrm>
          <a:prstGeom prst="leftArrow">
            <a:avLst/>
          </a:prstGeom>
          <a:solidFill>
            <a:schemeClr val="accent1">
              <a:lumMod val="20000"/>
              <a:lumOff val="80000"/>
            </a:schemeClr>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Included as apps</a:t>
            </a:r>
          </a:p>
        </p:txBody>
      </p:sp>
      <p:sp>
        <p:nvSpPr>
          <p:cNvPr id="126" name="Rectangle 125">
            <a:extLst>
              <a:ext uri="{FF2B5EF4-FFF2-40B4-BE49-F238E27FC236}">
                <a16:creationId xmlns:a16="http://schemas.microsoft.com/office/drawing/2014/main" id="{6499A0B0-043E-6F4F-B3CD-A7E0448871C6}"/>
              </a:ext>
            </a:extLst>
          </p:cNvPr>
          <p:cNvSpPr/>
          <p:nvPr/>
        </p:nvSpPr>
        <p:spPr>
          <a:xfrm>
            <a:off x="3189130" y="2767383"/>
            <a:ext cx="1207937" cy="502439"/>
          </a:xfrm>
          <a:prstGeom prst="rect">
            <a:avLst/>
          </a:prstGeom>
          <a:noFill/>
          <a:ln w="25400">
            <a:solidFill>
              <a:srgbClr val="00B19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enlo" panose="020B0609030804020204" pitchFamily="49" charset="0"/>
              <a:ea typeface="Menlo" panose="020B0609030804020204" pitchFamily="49" charset="0"/>
              <a:cs typeface="Menlo" panose="020B0609030804020204" pitchFamily="49" charset="0"/>
            </a:endParaRPr>
          </a:p>
        </p:txBody>
      </p:sp>
      <p:pic>
        <p:nvPicPr>
          <p:cNvPr id="130" name="Picture 129">
            <a:extLst>
              <a:ext uri="{FF2B5EF4-FFF2-40B4-BE49-F238E27FC236}">
                <a16:creationId xmlns:a16="http://schemas.microsoft.com/office/drawing/2014/main" id="{CD22F1B5-8409-E949-9F0E-40313427A5FC}"/>
              </a:ext>
            </a:extLst>
          </p:cNvPr>
          <p:cNvPicPr>
            <a:picLocks noChangeAspect="1"/>
          </p:cNvPicPr>
          <p:nvPr/>
        </p:nvPicPr>
        <p:blipFill>
          <a:blip r:embed="rId10"/>
          <a:stretch>
            <a:fillRect/>
          </a:stretch>
        </p:blipFill>
        <p:spPr>
          <a:xfrm>
            <a:off x="269155" y="597493"/>
            <a:ext cx="520274" cy="243487"/>
          </a:xfrm>
          <a:prstGeom prst="rect">
            <a:avLst/>
          </a:prstGeom>
        </p:spPr>
      </p:pic>
      <p:cxnSp>
        <p:nvCxnSpPr>
          <p:cNvPr id="132" name="Straight Connector 131">
            <a:extLst>
              <a:ext uri="{FF2B5EF4-FFF2-40B4-BE49-F238E27FC236}">
                <a16:creationId xmlns:a16="http://schemas.microsoft.com/office/drawing/2014/main" id="{810C9CD3-9C88-9544-A3D7-8123C2A2A7B1}"/>
              </a:ext>
            </a:extLst>
          </p:cNvPr>
          <p:cNvCxnSpPr>
            <a:cxnSpLocks/>
          </p:cNvCxnSpPr>
          <p:nvPr/>
        </p:nvCxnSpPr>
        <p:spPr>
          <a:xfrm>
            <a:off x="3685484" y="272460"/>
            <a:ext cx="0" cy="79880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5835E822-9EAF-EC46-A869-517F247DD985}"/>
              </a:ext>
            </a:extLst>
          </p:cNvPr>
          <p:cNvSpPr txBox="1"/>
          <p:nvPr/>
        </p:nvSpPr>
        <p:spPr>
          <a:xfrm>
            <a:off x="181126" y="309489"/>
            <a:ext cx="987771"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desktop apps</a:t>
            </a:r>
          </a:p>
        </p:txBody>
      </p:sp>
      <p:sp>
        <p:nvSpPr>
          <p:cNvPr id="135" name="TextBox 134">
            <a:extLst>
              <a:ext uri="{FF2B5EF4-FFF2-40B4-BE49-F238E27FC236}">
                <a16:creationId xmlns:a16="http://schemas.microsoft.com/office/drawing/2014/main" id="{97532F09-0E15-5147-92C7-F00D56198F3B}"/>
              </a:ext>
            </a:extLst>
          </p:cNvPr>
          <p:cNvSpPr txBox="1"/>
          <p:nvPr/>
        </p:nvSpPr>
        <p:spPr>
          <a:xfrm>
            <a:off x="3685633" y="309489"/>
            <a:ext cx="944489"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Extension Plugins</a:t>
            </a:r>
          </a:p>
        </p:txBody>
      </p:sp>
      <p:sp>
        <p:nvSpPr>
          <p:cNvPr id="136" name="TextBox 135">
            <a:extLst>
              <a:ext uri="{FF2B5EF4-FFF2-40B4-BE49-F238E27FC236}">
                <a16:creationId xmlns:a16="http://schemas.microsoft.com/office/drawing/2014/main" id="{8BA091DE-6769-C747-892C-2F59F0C931EA}"/>
              </a:ext>
            </a:extLst>
          </p:cNvPr>
          <p:cNvSpPr txBox="1"/>
          <p:nvPr/>
        </p:nvSpPr>
        <p:spPr>
          <a:xfrm>
            <a:off x="5170183" y="407095"/>
            <a:ext cx="604653" cy="323165"/>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Extension</a:t>
            </a:r>
          </a:p>
          <a:p>
            <a:r>
              <a:rPr lang="en-US" sz="750" dirty="0">
                <a:latin typeface="Arial" panose="020B0604020202020204" pitchFamily="34" charset="0"/>
                <a:cs typeface="Arial" panose="020B0604020202020204" pitchFamily="34" charset="0"/>
              </a:rPr>
              <a:t>Plugins</a:t>
            </a:r>
          </a:p>
        </p:txBody>
      </p:sp>
      <p:sp>
        <p:nvSpPr>
          <p:cNvPr id="140" name="TextBox 139">
            <a:extLst>
              <a:ext uri="{FF2B5EF4-FFF2-40B4-BE49-F238E27FC236}">
                <a16:creationId xmlns:a16="http://schemas.microsoft.com/office/drawing/2014/main" id="{54680ECA-31F3-314A-8732-C39143295BC2}"/>
              </a:ext>
            </a:extLst>
          </p:cNvPr>
          <p:cNvSpPr txBox="1"/>
          <p:nvPr/>
        </p:nvSpPr>
        <p:spPr>
          <a:xfrm>
            <a:off x="6079321" y="406429"/>
            <a:ext cx="567784"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CLI</a:t>
            </a:r>
          </a:p>
        </p:txBody>
      </p:sp>
      <p:cxnSp>
        <p:nvCxnSpPr>
          <p:cNvPr id="141" name="Straight Connector 140">
            <a:extLst>
              <a:ext uri="{FF2B5EF4-FFF2-40B4-BE49-F238E27FC236}">
                <a16:creationId xmlns:a16="http://schemas.microsoft.com/office/drawing/2014/main" id="{C835EE13-36AC-B643-AB6E-5BA554335981}"/>
              </a:ext>
            </a:extLst>
          </p:cNvPr>
          <p:cNvCxnSpPr>
            <a:cxnSpLocks/>
          </p:cNvCxnSpPr>
          <p:nvPr/>
        </p:nvCxnSpPr>
        <p:spPr>
          <a:xfrm>
            <a:off x="6865208" y="406429"/>
            <a:ext cx="0" cy="658927"/>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3948393E-6738-C84D-8AB0-02473AEA0976}"/>
              </a:ext>
            </a:extLst>
          </p:cNvPr>
          <p:cNvSpPr txBox="1"/>
          <p:nvPr/>
        </p:nvSpPr>
        <p:spPr>
          <a:xfrm>
            <a:off x="7452802" y="406429"/>
            <a:ext cx="886781"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Extensions</a:t>
            </a:r>
          </a:p>
        </p:txBody>
      </p:sp>
      <p:cxnSp>
        <p:nvCxnSpPr>
          <p:cNvPr id="67" name="Straight Arrow Connector 66">
            <a:extLst>
              <a:ext uri="{FF2B5EF4-FFF2-40B4-BE49-F238E27FC236}">
                <a16:creationId xmlns:a16="http://schemas.microsoft.com/office/drawing/2014/main" id="{14C9C9C0-A1B2-754A-8AC7-11549460EE6B}"/>
              </a:ext>
            </a:extLst>
          </p:cNvPr>
          <p:cNvCxnSpPr>
            <a:cxnSpLocks/>
          </p:cNvCxnSpPr>
          <p:nvPr/>
        </p:nvCxnSpPr>
        <p:spPr>
          <a:xfrm>
            <a:off x="1326702" y="3179832"/>
            <a:ext cx="5477" cy="2662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EA7A4A73-0660-F348-A403-92BF9AF64AE2}"/>
              </a:ext>
            </a:extLst>
          </p:cNvPr>
          <p:cNvSpPr txBox="1"/>
          <p:nvPr/>
        </p:nvSpPr>
        <p:spPr>
          <a:xfrm>
            <a:off x="2184262" y="4663624"/>
            <a:ext cx="1086434" cy="253916"/>
          </a:xfrm>
          <a:prstGeom prst="rect">
            <a:avLst/>
          </a:prstGeom>
          <a:solidFill>
            <a:schemeClr val="tx1"/>
          </a:solid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/S ZWESISTC</a:t>
            </a:r>
          </a:p>
        </p:txBody>
      </p:sp>
      <p:sp>
        <p:nvSpPr>
          <p:cNvPr id="151" name="TextBox 150">
            <a:extLst>
              <a:ext uri="{FF2B5EF4-FFF2-40B4-BE49-F238E27FC236}">
                <a16:creationId xmlns:a16="http://schemas.microsoft.com/office/drawing/2014/main" id="{9EBFC8B3-1FFB-6249-8C02-67166F302C23}"/>
              </a:ext>
            </a:extLst>
          </p:cNvPr>
          <p:cNvSpPr txBox="1"/>
          <p:nvPr/>
        </p:nvSpPr>
        <p:spPr>
          <a:xfrm>
            <a:off x="2198937" y="3515088"/>
            <a:ext cx="1095172" cy="253916"/>
          </a:xfrm>
          <a:prstGeom prst="rect">
            <a:avLst/>
          </a:prstGeom>
          <a:solidFill>
            <a:schemeClr val="tx1"/>
          </a:solidFill>
        </p:spPr>
        <p:txBody>
          <a:bodyPr wrap="non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/S ZWESVSTC</a:t>
            </a:r>
          </a:p>
        </p:txBody>
      </p:sp>
      <p:cxnSp>
        <p:nvCxnSpPr>
          <p:cNvPr id="1208" name="Straight Connector 1207">
            <a:extLst>
              <a:ext uri="{FF2B5EF4-FFF2-40B4-BE49-F238E27FC236}">
                <a16:creationId xmlns:a16="http://schemas.microsoft.com/office/drawing/2014/main" id="{9DEFCEED-FF38-6441-93B4-64CD5178FF46}"/>
              </a:ext>
            </a:extLst>
          </p:cNvPr>
          <p:cNvCxnSpPr>
            <a:cxnSpLocks/>
          </p:cNvCxnSpPr>
          <p:nvPr/>
        </p:nvCxnSpPr>
        <p:spPr>
          <a:xfrm>
            <a:off x="5809541" y="406429"/>
            <a:ext cx="0" cy="6648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E958CF02-D7F2-524F-9C43-0091770F3EAB}"/>
              </a:ext>
            </a:extLst>
          </p:cNvPr>
          <p:cNvSpPr/>
          <p:nvPr/>
        </p:nvSpPr>
        <p:spPr>
          <a:xfrm>
            <a:off x="7512107" y="4085710"/>
            <a:ext cx="406264" cy="349256"/>
          </a:xfrm>
          <a:prstGeom prst="rect">
            <a:avLst/>
          </a:prstGeom>
          <a:pattFill prst="pct5">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CICS CMCI</a:t>
            </a:r>
          </a:p>
        </p:txBody>
      </p:sp>
      <p:cxnSp>
        <p:nvCxnSpPr>
          <p:cNvPr id="109" name="Straight Arrow Connector 108">
            <a:extLst>
              <a:ext uri="{FF2B5EF4-FFF2-40B4-BE49-F238E27FC236}">
                <a16:creationId xmlns:a16="http://schemas.microsoft.com/office/drawing/2014/main" id="{51D5112B-37DA-7849-B4D4-C47A036D7097}"/>
              </a:ext>
            </a:extLst>
          </p:cNvPr>
          <p:cNvCxnSpPr>
            <a:cxnSpLocks/>
          </p:cNvCxnSpPr>
          <p:nvPr/>
        </p:nvCxnSpPr>
        <p:spPr>
          <a:xfrm>
            <a:off x="7204867" y="4458733"/>
            <a:ext cx="0" cy="1728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4E4D710-81E8-B54C-A5BC-698A58D4C5BE}"/>
              </a:ext>
            </a:extLst>
          </p:cNvPr>
          <p:cNvSpPr/>
          <p:nvPr/>
        </p:nvSpPr>
        <p:spPr>
          <a:xfrm>
            <a:off x="8468221" y="73798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MQ</a:t>
            </a:r>
          </a:p>
        </p:txBody>
      </p:sp>
      <p:sp>
        <p:nvSpPr>
          <p:cNvPr id="120" name="Rectangle 119">
            <a:extLst>
              <a:ext uri="{FF2B5EF4-FFF2-40B4-BE49-F238E27FC236}">
                <a16:creationId xmlns:a16="http://schemas.microsoft.com/office/drawing/2014/main" id="{D14F4F09-5482-C047-9879-AC4E5FA6F59A}"/>
              </a:ext>
            </a:extLst>
          </p:cNvPr>
          <p:cNvSpPr/>
          <p:nvPr/>
        </p:nvSpPr>
        <p:spPr>
          <a:xfrm>
            <a:off x="8464728" y="4077952"/>
            <a:ext cx="508861" cy="357205"/>
          </a:xfrm>
          <a:prstGeom prst="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MQ Console</a:t>
            </a:r>
          </a:p>
        </p:txBody>
      </p:sp>
      <p:sp>
        <p:nvSpPr>
          <p:cNvPr id="122" name="TextBox 121">
            <a:extLst>
              <a:ext uri="{FF2B5EF4-FFF2-40B4-BE49-F238E27FC236}">
                <a16:creationId xmlns:a16="http://schemas.microsoft.com/office/drawing/2014/main" id="{7044D4EE-C0E9-514C-9611-A07D49E58FF4}"/>
              </a:ext>
            </a:extLst>
          </p:cNvPr>
          <p:cNvSpPr txBox="1"/>
          <p:nvPr/>
        </p:nvSpPr>
        <p:spPr>
          <a:xfrm>
            <a:off x="5414504" y="33185"/>
            <a:ext cx="580608" cy="346249"/>
          </a:xfrm>
          <a:prstGeom prst="rect">
            <a:avLst/>
          </a:prstGeom>
          <a:noFill/>
        </p:spPr>
        <p:txBody>
          <a:bodyPr wrap="none" rtlCol="0">
            <a:spAutoFit/>
          </a:bodyPr>
          <a:lstStyle/>
          <a:p>
            <a:r>
              <a:rPr lang="en-US" sz="825" dirty="0" err="1">
                <a:latin typeface="Arial" panose="020B0604020202020204" pitchFamily="34" charset="0"/>
                <a:cs typeface="Arial" panose="020B0604020202020204" pitchFamily="34" charset="0"/>
              </a:rPr>
              <a:t>Zowe</a:t>
            </a:r>
            <a:endParaRPr lang="en-US" sz="825" dirty="0">
              <a:latin typeface="Arial" panose="020B0604020202020204" pitchFamily="34" charset="0"/>
              <a:cs typeface="Arial" panose="020B0604020202020204" pitchFamily="34" charset="0"/>
            </a:endParaRPr>
          </a:p>
          <a:p>
            <a:r>
              <a:rPr lang="en-US" sz="825" dirty="0">
                <a:latin typeface="Arial" panose="020B0604020202020204" pitchFamily="34" charset="0"/>
                <a:cs typeface="Arial" panose="020B0604020202020204" pitchFamily="34" charset="0"/>
              </a:rPr>
              <a:t>Explorer</a:t>
            </a:r>
          </a:p>
        </p:txBody>
      </p:sp>
      <p:sp>
        <p:nvSpPr>
          <p:cNvPr id="124" name="Rectangle 123">
            <a:extLst>
              <a:ext uri="{FF2B5EF4-FFF2-40B4-BE49-F238E27FC236}">
                <a16:creationId xmlns:a16="http://schemas.microsoft.com/office/drawing/2014/main" id="{2F894607-0364-CE4A-9484-FF2048EBBB02}"/>
              </a:ext>
            </a:extLst>
          </p:cNvPr>
          <p:cNvSpPr/>
          <p:nvPr/>
        </p:nvSpPr>
        <p:spPr>
          <a:xfrm rot="5400000">
            <a:off x="6898957" y="321670"/>
            <a:ext cx="449885" cy="3496406"/>
          </a:xfrm>
          <a:prstGeom prst="rect">
            <a:avLst/>
          </a:prstGeom>
          <a:solidFill>
            <a:schemeClr val="accent4">
              <a:lumMod val="60000"/>
              <a:lumOff val="40000"/>
              <a:alpha val="2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9" name="Straight Arrow Connector 88">
            <a:extLst>
              <a:ext uri="{FF2B5EF4-FFF2-40B4-BE49-F238E27FC236}">
                <a16:creationId xmlns:a16="http://schemas.microsoft.com/office/drawing/2014/main" id="{3C6B5AD8-4D55-CC45-B07C-E9F3CF05C3FF}"/>
              </a:ext>
            </a:extLst>
          </p:cNvPr>
          <p:cNvCxnSpPr>
            <a:cxnSpLocks/>
          </p:cNvCxnSpPr>
          <p:nvPr/>
        </p:nvCxnSpPr>
        <p:spPr>
          <a:xfrm>
            <a:off x="7171375" y="958498"/>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61BFE1-0158-274C-AE10-9E9FC9AC283F}"/>
              </a:ext>
            </a:extLst>
          </p:cNvPr>
          <p:cNvCxnSpPr>
            <a:cxnSpLocks/>
          </p:cNvCxnSpPr>
          <p:nvPr/>
        </p:nvCxnSpPr>
        <p:spPr>
          <a:xfrm>
            <a:off x="7695512" y="958498"/>
            <a:ext cx="27635"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FB54455B-F561-204A-AC10-2892A7C9C45D}"/>
              </a:ext>
            </a:extLst>
          </p:cNvPr>
          <p:cNvCxnSpPr>
            <a:cxnSpLocks/>
          </p:cNvCxnSpPr>
          <p:nvPr/>
        </p:nvCxnSpPr>
        <p:spPr>
          <a:xfrm>
            <a:off x="8196654" y="956689"/>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113AD8D-B983-1040-B2A0-BA3AF06D0552}"/>
              </a:ext>
            </a:extLst>
          </p:cNvPr>
          <p:cNvCxnSpPr>
            <a:cxnSpLocks/>
          </p:cNvCxnSpPr>
          <p:nvPr/>
        </p:nvCxnSpPr>
        <p:spPr>
          <a:xfrm>
            <a:off x="8704445" y="958564"/>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FF216FB2-1321-9844-A64C-723CDEBB778E}"/>
              </a:ext>
            </a:extLst>
          </p:cNvPr>
          <p:cNvSpPr/>
          <p:nvPr/>
        </p:nvSpPr>
        <p:spPr>
          <a:xfrm rot="5400000">
            <a:off x="592080" y="1896581"/>
            <a:ext cx="446909" cy="350904"/>
          </a:xfrm>
          <a:prstGeom prst="rect">
            <a:avLst/>
          </a:prstGeom>
          <a:solidFill>
            <a:schemeClr val="accent4">
              <a:lumMod val="60000"/>
              <a:lumOff val="40000"/>
              <a:alpha val="2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9" name="Straight Arrow Connector 118">
            <a:extLst>
              <a:ext uri="{FF2B5EF4-FFF2-40B4-BE49-F238E27FC236}">
                <a16:creationId xmlns:a16="http://schemas.microsoft.com/office/drawing/2014/main" id="{1F8E9A04-A8E5-9C44-8C46-7640590D4782}"/>
              </a:ext>
            </a:extLst>
          </p:cNvPr>
          <p:cNvCxnSpPr>
            <a:cxnSpLocks/>
          </p:cNvCxnSpPr>
          <p:nvPr/>
        </p:nvCxnSpPr>
        <p:spPr>
          <a:xfrm>
            <a:off x="705665" y="1304035"/>
            <a:ext cx="0" cy="11950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7AFC2FD-FEAC-2348-994A-B3A8B39CB18D}"/>
              </a:ext>
            </a:extLst>
          </p:cNvPr>
          <p:cNvCxnSpPr>
            <a:cxnSpLocks/>
            <a:stCxn id="128" idx="2"/>
          </p:cNvCxnSpPr>
          <p:nvPr/>
        </p:nvCxnSpPr>
        <p:spPr>
          <a:xfrm flipV="1">
            <a:off x="640083" y="2059497"/>
            <a:ext cx="8245603" cy="1253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9D4E75-79D8-974E-B4CD-A50062F6AD6D}"/>
              </a:ext>
            </a:extLst>
          </p:cNvPr>
          <p:cNvSpPr txBox="1"/>
          <p:nvPr/>
        </p:nvSpPr>
        <p:spPr>
          <a:xfrm>
            <a:off x="6634715" y="1889179"/>
            <a:ext cx="1672253"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(optional       needed for    SSO/MFA)</a:t>
            </a:r>
          </a:p>
        </p:txBody>
      </p:sp>
      <p:sp>
        <p:nvSpPr>
          <p:cNvPr id="137" name="Rectangle 136">
            <a:extLst>
              <a:ext uri="{FF2B5EF4-FFF2-40B4-BE49-F238E27FC236}">
                <a16:creationId xmlns:a16="http://schemas.microsoft.com/office/drawing/2014/main" id="{DB2FC6CD-D8D6-724F-BE72-55E84EF914B6}"/>
              </a:ext>
            </a:extLst>
          </p:cNvPr>
          <p:cNvSpPr/>
          <p:nvPr/>
        </p:nvSpPr>
        <p:spPr>
          <a:xfrm>
            <a:off x="2520535" y="2535213"/>
            <a:ext cx="576178" cy="277000"/>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API Discovery</a:t>
            </a:r>
          </a:p>
        </p:txBody>
      </p:sp>
      <p:sp>
        <p:nvSpPr>
          <p:cNvPr id="138" name="Rectangle 137">
            <a:extLst>
              <a:ext uri="{FF2B5EF4-FFF2-40B4-BE49-F238E27FC236}">
                <a16:creationId xmlns:a16="http://schemas.microsoft.com/office/drawing/2014/main" id="{3393705B-5787-6447-9F08-340A717D7704}"/>
              </a:ext>
            </a:extLst>
          </p:cNvPr>
          <p:cNvSpPr/>
          <p:nvPr/>
        </p:nvSpPr>
        <p:spPr>
          <a:xfrm>
            <a:off x="691688" y="2902320"/>
            <a:ext cx="434717" cy="25871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panose="020B0609030804020204" pitchFamily="49" charset="0"/>
                <a:cs typeface="Arial" panose="020B0604020202020204" pitchFamily="34" charset="0"/>
              </a:rPr>
              <a:t>VT Terminal</a:t>
            </a:r>
          </a:p>
        </p:txBody>
      </p:sp>
      <p:sp>
        <p:nvSpPr>
          <p:cNvPr id="139" name="TextBox 138">
            <a:extLst>
              <a:ext uri="{FF2B5EF4-FFF2-40B4-BE49-F238E27FC236}">
                <a16:creationId xmlns:a16="http://schemas.microsoft.com/office/drawing/2014/main" id="{1A577E84-65E5-0A43-AFE2-35C4D24B34CC}"/>
              </a:ext>
            </a:extLst>
          </p:cNvPr>
          <p:cNvSpPr txBox="1"/>
          <p:nvPr/>
        </p:nvSpPr>
        <p:spPr>
          <a:xfrm>
            <a:off x="3154916" y="1875571"/>
            <a:ext cx="707245"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API Gateway</a:t>
            </a:r>
          </a:p>
        </p:txBody>
      </p:sp>
      <p:sp>
        <p:nvSpPr>
          <p:cNvPr id="142" name="Rectangle 141">
            <a:extLst>
              <a:ext uri="{FF2B5EF4-FFF2-40B4-BE49-F238E27FC236}">
                <a16:creationId xmlns:a16="http://schemas.microsoft.com/office/drawing/2014/main" id="{E17F3A9C-A6B3-9F45-A0B2-B5E10E56C36B}"/>
              </a:ext>
            </a:extLst>
          </p:cNvPr>
          <p:cNvSpPr/>
          <p:nvPr/>
        </p:nvSpPr>
        <p:spPr>
          <a:xfrm>
            <a:off x="1185809" y="2691683"/>
            <a:ext cx="427343" cy="1631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Apps…</a:t>
            </a:r>
          </a:p>
        </p:txBody>
      </p:sp>
      <p:cxnSp>
        <p:nvCxnSpPr>
          <p:cNvPr id="145" name="Straight Arrow Connector 144">
            <a:extLst>
              <a:ext uri="{FF2B5EF4-FFF2-40B4-BE49-F238E27FC236}">
                <a16:creationId xmlns:a16="http://schemas.microsoft.com/office/drawing/2014/main" id="{78B8D34A-A4EF-C24F-BAB8-5866EDB0F1BE}"/>
              </a:ext>
            </a:extLst>
          </p:cNvPr>
          <p:cNvCxnSpPr>
            <a:cxnSpLocks/>
          </p:cNvCxnSpPr>
          <p:nvPr/>
        </p:nvCxnSpPr>
        <p:spPr>
          <a:xfrm flipH="1">
            <a:off x="210609" y="2767383"/>
            <a:ext cx="46539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FAD78958-39B3-E847-863C-325E88A9827D}"/>
              </a:ext>
            </a:extLst>
          </p:cNvPr>
          <p:cNvSpPr/>
          <p:nvPr/>
        </p:nvSpPr>
        <p:spPr>
          <a:xfrm rot="16200000">
            <a:off x="-102922" y="2498824"/>
            <a:ext cx="485835" cy="174189"/>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Telnet</a:t>
            </a:r>
          </a:p>
        </p:txBody>
      </p:sp>
      <p:sp>
        <p:nvSpPr>
          <p:cNvPr id="148" name="Rectangle 147">
            <a:extLst>
              <a:ext uri="{FF2B5EF4-FFF2-40B4-BE49-F238E27FC236}">
                <a16:creationId xmlns:a16="http://schemas.microsoft.com/office/drawing/2014/main" id="{CFCC39B9-A66F-274C-8766-AC1F4319BB48}"/>
              </a:ext>
            </a:extLst>
          </p:cNvPr>
          <p:cNvSpPr/>
          <p:nvPr/>
        </p:nvSpPr>
        <p:spPr>
          <a:xfrm rot="16200000">
            <a:off x="-38255" y="3043037"/>
            <a:ext cx="332056" cy="172388"/>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SSH</a:t>
            </a:r>
          </a:p>
        </p:txBody>
      </p:sp>
      <p:cxnSp>
        <p:nvCxnSpPr>
          <p:cNvPr id="152" name="Straight Arrow Connector 151">
            <a:extLst>
              <a:ext uri="{FF2B5EF4-FFF2-40B4-BE49-F238E27FC236}">
                <a16:creationId xmlns:a16="http://schemas.microsoft.com/office/drawing/2014/main" id="{8B4E65BC-7F46-2A46-B1CB-3C61477301DB}"/>
              </a:ext>
            </a:extLst>
          </p:cNvPr>
          <p:cNvCxnSpPr>
            <a:cxnSpLocks/>
          </p:cNvCxnSpPr>
          <p:nvPr/>
        </p:nvCxnSpPr>
        <p:spPr>
          <a:xfrm flipH="1">
            <a:off x="213360" y="3084299"/>
            <a:ext cx="3920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591933A4-9DBB-2244-B14A-D11B55D7526E}"/>
              </a:ext>
            </a:extLst>
          </p:cNvPr>
          <p:cNvSpPr txBox="1"/>
          <p:nvPr/>
        </p:nvSpPr>
        <p:spPr>
          <a:xfrm rot="16200000">
            <a:off x="148109" y="3101959"/>
            <a:ext cx="303288"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22</a:t>
            </a:r>
          </a:p>
        </p:txBody>
      </p:sp>
      <p:sp>
        <p:nvSpPr>
          <p:cNvPr id="158" name="TextBox 157">
            <a:extLst>
              <a:ext uri="{FF2B5EF4-FFF2-40B4-BE49-F238E27FC236}">
                <a16:creationId xmlns:a16="http://schemas.microsoft.com/office/drawing/2014/main" id="{DB5CFE37-047F-AA45-B74D-56CFF1858866}"/>
              </a:ext>
            </a:extLst>
          </p:cNvPr>
          <p:cNvSpPr txBox="1"/>
          <p:nvPr/>
        </p:nvSpPr>
        <p:spPr>
          <a:xfrm rot="16200000">
            <a:off x="161596" y="2529854"/>
            <a:ext cx="303288"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23</a:t>
            </a:r>
          </a:p>
        </p:txBody>
      </p:sp>
      <p:cxnSp>
        <p:nvCxnSpPr>
          <p:cNvPr id="157" name="Elbow Connector 156">
            <a:extLst>
              <a:ext uri="{FF2B5EF4-FFF2-40B4-BE49-F238E27FC236}">
                <a16:creationId xmlns:a16="http://schemas.microsoft.com/office/drawing/2014/main" id="{E047CDB2-79BF-1045-B58C-52A4B57E07BA}"/>
              </a:ext>
            </a:extLst>
          </p:cNvPr>
          <p:cNvCxnSpPr>
            <a:cxnSpLocks/>
            <a:stCxn id="61" idx="1"/>
          </p:cNvCxnSpPr>
          <p:nvPr/>
        </p:nvCxnSpPr>
        <p:spPr>
          <a:xfrm rot="10800000" flipV="1">
            <a:off x="227095" y="2842568"/>
            <a:ext cx="411242" cy="176034"/>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D7044A3-253D-A14C-A1A8-C730E2C88A92}"/>
              </a:ext>
            </a:extLst>
          </p:cNvPr>
          <p:cNvSpPr txBox="1"/>
          <p:nvPr/>
        </p:nvSpPr>
        <p:spPr>
          <a:xfrm>
            <a:off x="694625" y="2507197"/>
            <a:ext cx="412292"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ZLUX</a:t>
            </a:r>
          </a:p>
        </p:txBody>
      </p:sp>
      <p:sp>
        <p:nvSpPr>
          <p:cNvPr id="131" name="TextBox 130">
            <a:extLst>
              <a:ext uri="{FF2B5EF4-FFF2-40B4-BE49-F238E27FC236}">
                <a16:creationId xmlns:a16="http://schemas.microsoft.com/office/drawing/2014/main" id="{91CCDF08-B5C5-5549-A8D7-30660EADEC08}"/>
              </a:ext>
            </a:extLst>
          </p:cNvPr>
          <p:cNvSpPr txBox="1"/>
          <p:nvPr/>
        </p:nvSpPr>
        <p:spPr>
          <a:xfrm>
            <a:off x="3491820" y="4452281"/>
            <a:ext cx="470000" cy="253916"/>
          </a:xfrm>
          <a:prstGeom prst="rect">
            <a:avLst/>
          </a:prstGeom>
          <a:noFill/>
        </p:spPr>
        <p:txBody>
          <a:bodyPr wrap="none" rtlCol="0">
            <a:spAutoFit/>
          </a:bodyPr>
          <a:lstStyle/>
          <a:p>
            <a:r>
              <a:rPr lang="en-US" sz="1050" dirty="0">
                <a:solidFill>
                  <a:schemeClr val="accent4">
                    <a:lumMod val="75000"/>
                  </a:schemeClr>
                </a:solidFill>
                <a:latin typeface="Arial" panose="020B0604020202020204" pitchFamily="34" charset="0"/>
                <a:cs typeface="Arial" panose="020B0604020202020204" pitchFamily="34" charset="0"/>
              </a:rPr>
              <a:t>Java</a:t>
            </a:r>
          </a:p>
        </p:txBody>
      </p:sp>
      <p:sp>
        <p:nvSpPr>
          <p:cNvPr id="146" name="TextBox 145">
            <a:extLst>
              <a:ext uri="{FF2B5EF4-FFF2-40B4-BE49-F238E27FC236}">
                <a16:creationId xmlns:a16="http://schemas.microsoft.com/office/drawing/2014/main" id="{518F8221-BEA5-8642-B541-E261F133B78B}"/>
              </a:ext>
            </a:extLst>
          </p:cNvPr>
          <p:cNvSpPr txBox="1"/>
          <p:nvPr/>
        </p:nvSpPr>
        <p:spPr>
          <a:xfrm>
            <a:off x="3484956" y="4637426"/>
            <a:ext cx="643125" cy="253916"/>
          </a:xfrm>
          <a:prstGeom prst="rect">
            <a:avLst/>
          </a:prstGeom>
          <a:noFill/>
        </p:spPr>
        <p:txBody>
          <a:bodyPr wrap="none" rtlCol="0">
            <a:spAutoFit/>
          </a:bodyPr>
          <a:lstStyle/>
          <a:p>
            <a:r>
              <a:rPr lang="en-US" sz="1050" dirty="0">
                <a:solidFill>
                  <a:srgbClr val="00B19E"/>
                </a:solidFill>
                <a:latin typeface="Arial" panose="020B0604020202020204" pitchFamily="34" charset="0"/>
                <a:cs typeface="Arial" panose="020B0604020202020204" pitchFamily="34" charset="0"/>
              </a:rPr>
              <a:t>Node.js</a:t>
            </a:r>
          </a:p>
        </p:txBody>
      </p:sp>
      <p:sp>
        <p:nvSpPr>
          <p:cNvPr id="154" name="TextBox 153">
            <a:extLst>
              <a:ext uri="{FF2B5EF4-FFF2-40B4-BE49-F238E27FC236}">
                <a16:creationId xmlns:a16="http://schemas.microsoft.com/office/drawing/2014/main" id="{A9F02D7E-9694-6247-BCCA-F0034D843606}"/>
              </a:ext>
            </a:extLst>
          </p:cNvPr>
          <p:cNvSpPr txBox="1"/>
          <p:nvPr/>
        </p:nvSpPr>
        <p:spPr>
          <a:xfrm>
            <a:off x="3484956" y="4816433"/>
            <a:ext cx="857927" cy="253916"/>
          </a:xfrm>
          <a:prstGeom prst="rect">
            <a:avLst/>
          </a:prstGeom>
          <a:noFill/>
        </p:spPr>
        <p:txBody>
          <a:bodyPr wrap="none" rtlCol="0">
            <a:spAutoFit/>
          </a:bodyPr>
          <a:lstStyle/>
          <a:p>
            <a:r>
              <a:rPr lang="en-US" sz="1050" dirty="0">
                <a:solidFill>
                  <a:srgbClr val="7030A0"/>
                </a:solidFill>
                <a:latin typeface="Arial" panose="020B0604020202020204" pitchFamily="34" charset="0"/>
                <a:cs typeface="Arial" panose="020B0604020202020204" pitchFamily="34" charset="0"/>
              </a:rPr>
              <a:t>metal C / C</a:t>
            </a:r>
          </a:p>
        </p:txBody>
      </p:sp>
    </p:spTree>
    <p:extLst>
      <p:ext uri="{BB962C8B-B14F-4D97-AF65-F5344CB8AC3E}">
        <p14:creationId xmlns:p14="http://schemas.microsoft.com/office/powerpoint/2010/main" val="4235293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211C0-ABC3-C245-A109-3D44D031D7A3}"/>
              </a:ext>
            </a:extLst>
          </p:cNvPr>
          <p:cNvPicPr>
            <a:picLocks noChangeAspect="1"/>
          </p:cNvPicPr>
          <p:nvPr/>
        </p:nvPicPr>
        <p:blipFill>
          <a:blip r:embed="rId3"/>
          <a:stretch>
            <a:fillRect/>
          </a:stretch>
        </p:blipFill>
        <p:spPr>
          <a:xfrm>
            <a:off x="177629" y="160125"/>
            <a:ext cx="3650092" cy="2288643"/>
          </a:xfrm>
          <a:prstGeom prst="rect">
            <a:avLst/>
          </a:prstGeom>
        </p:spPr>
      </p:pic>
      <p:pic>
        <p:nvPicPr>
          <p:cNvPr id="6" name="Picture 5">
            <a:extLst>
              <a:ext uri="{FF2B5EF4-FFF2-40B4-BE49-F238E27FC236}">
                <a16:creationId xmlns:a16="http://schemas.microsoft.com/office/drawing/2014/main" id="{6D0ED466-86EC-1544-9779-BEA365E5E318}"/>
              </a:ext>
            </a:extLst>
          </p:cNvPr>
          <p:cNvPicPr>
            <a:picLocks noChangeAspect="1"/>
          </p:cNvPicPr>
          <p:nvPr/>
        </p:nvPicPr>
        <p:blipFill>
          <a:blip r:embed="rId4"/>
          <a:stretch>
            <a:fillRect/>
          </a:stretch>
        </p:blipFill>
        <p:spPr>
          <a:xfrm>
            <a:off x="4210491" y="153884"/>
            <a:ext cx="3859619" cy="2258793"/>
          </a:xfrm>
          <a:prstGeom prst="rect">
            <a:avLst/>
          </a:prstGeom>
        </p:spPr>
      </p:pic>
      <p:pic>
        <p:nvPicPr>
          <p:cNvPr id="7" name="Picture 6">
            <a:extLst>
              <a:ext uri="{FF2B5EF4-FFF2-40B4-BE49-F238E27FC236}">
                <a16:creationId xmlns:a16="http://schemas.microsoft.com/office/drawing/2014/main" id="{EC375481-4A9A-EA4D-9C86-C4DF70F4C89D}"/>
              </a:ext>
            </a:extLst>
          </p:cNvPr>
          <p:cNvPicPr>
            <a:picLocks noChangeAspect="1"/>
          </p:cNvPicPr>
          <p:nvPr/>
        </p:nvPicPr>
        <p:blipFill>
          <a:blip r:embed="rId5"/>
          <a:stretch>
            <a:fillRect/>
          </a:stretch>
        </p:blipFill>
        <p:spPr>
          <a:xfrm>
            <a:off x="177629" y="2730824"/>
            <a:ext cx="3654433" cy="2188339"/>
          </a:xfrm>
          <a:prstGeom prst="rect">
            <a:avLst/>
          </a:prstGeom>
        </p:spPr>
      </p:pic>
      <p:pic>
        <p:nvPicPr>
          <p:cNvPr id="8" name="Picture 7">
            <a:extLst>
              <a:ext uri="{FF2B5EF4-FFF2-40B4-BE49-F238E27FC236}">
                <a16:creationId xmlns:a16="http://schemas.microsoft.com/office/drawing/2014/main" id="{9CD7FA7A-609B-924F-9387-1717C43BCD23}"/>
              </a:ext>
            </a:extLst>
          </p:cNvPr>
          <p:cNvPicPr>
            <a:picLocks noChangeAspect="1"/>
          </p:cNvPicPr>
          <p:nvPr/>
        </p:nvPicPr>
        <p:blipFill>
          <a:blip r:embed="rId6"/>
          <a:stretch>
            <a:fillRect/>
          </a:stretch>
        </p:blipFill>
        <p:spPr>
          <a:xfrm>
            <a:off x="4210491" y="2730824"/>
            <a:ext cx="3828829" cy="2258792"/>
          </a:xfrm>
          <a:prstGeom prst="rect">
            <a:avLst/>
          </a:prstGeom>
        </p:spPr>
      </p:pic>
      <p:sp>
        <p:nvSpPr>
          <p:cNvPr id="2" name="Rectangle 1">
            <a:extLst>
              <a:ext uri="{FF2B5EF4-FFF2-40B4-BE49-F238E27FC236}">
                <a16:creationId xmlns:a16="http://schemas.microsoft.com/office/drawing/2014/main" id="{9BB75059-B1BB-0E4A-BB13-BB0FBE78914E}"/>
              </a:ext>
            </a:extLst>
          </p:cNvPr>
          <p:cNvSpPr/>
          <p:nvPr/>
        </p:nvSpPr>
        <p:spPr>
          <a:xfrm>
            <a:off x="177629" y="124034"/>
            <a:ext cx="3650092"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CDC1B-241A-6B4D-AAAD-2998FD23D736}"/>
              </a:ext>
            </a:extLst>
          </p:cNvPr>
          <p:cNvSpPr/>
          <p:nvPr/>
        </p:nvSpPr>
        <p:spPr>
          <a:xfrm>
            <a:off x="4204195" y="144082"/>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440655-A612-6D47-8B1B-2FBBAC41DB68}"/>
              </a:ext>
            </a:extLst>
          </p:cNvPr>
          <p:cNvSpPr/>
          <p:nvPr/>
        </p:nvSpPr>
        <p:spPr>
          <a:xfrm>
            <a:off x="4204194" y="2660985"/>
            <a:ext cx="3828829"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108DFC-0D2F-F14E-A3D2-8E2D55A95F3E}"/>
              </a:ext>
            </a:extLst>
          </p:cNvPr>
          <p:cNvSpPr/>
          <p:nvPr/>
        </p:nvSpPr>
        <p:spPr>
          <a:xfrm>
            <a:off x="177630" y="2652963"/>
            <a:ext cx="3660730" cy="2288643"/>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423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FA73CD6B-CAA9-1349-802C-B5EC05495080}"/>
              </a:ext>
            </a:extLst>
          </p:cNvPr>
          <p:cNvSpPr/>
          <p:nvPr/>
        </p:nvSpPr>
        <p:spPr>
          <a:xfrm>
            <a:off x="101036" y="1103360"/>
            <a:ext cx="4444414" cy="140689"/>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charset="0"/>
                <a:cs typeface="Arial" panose="020B0604020202020204" pitchFamily="34" charset="0"/>
              </a:rPr>
              <a:t>Zowe Desktop running in web browser</a:t>
            </a:r>
          </a:p>
        </p:txBody>
      </p:sp>
      <p:sp>
        <p:nvSpPr>
          <p:cNvPr id="94" name="Rectangle 93">
            <a:extLst>
              <a:ext uri="{FF2B5EF4-FFF2-40B4-BE49-F238E27FC236}">
                <a16:creationId xmlns:a16="http://schemas.microsoft.com/office/drawing/2014/main" id="{2E6E6968-C58B-AC42-AC3C-471BE14361C4}"/>
              </a:ext>
            </a:extLst>
          </p:cNvPr>
          <p:cNvSpPr/>
          <p:nvPr/>
        </p:nvSpPr>
        <p:spPr>
          <a:xfrm>
            <a:off x="5158791" y="1097370"/>
            <a:ext cx="3823388" cy="138104"/>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charset="0"/>
                <a:cs typeface="Arial" panose="020B0604020202020204" pitchFamily="34" charset="0"/>
              </a:rPr>
              <a:t>Zowe CLI running in desktop shell</a:t>
            </a:r>
          </a:p>
        </p:txBody>
      </p:sp>
      <p:sp>
        <p:nvSpPr>
          <p:cNvPr id="149" name="Rectangle 148">
            <a:extLst>
              <a:ext uri="{FF2B5EF4-FFF2-40B4-BE49-F238E27FC236}">
                <a16:creationId xmlns:a16="http://schemas.microsoft.com/office/drawing/2014/main" id="{1DBBA3A0-742C-F942-9627-246163F02A4E}"/>
              </a:ext>
            </a:extLst>
          </p:cNvPr>
          <p:cNvSpPr/>
          <p:nvPr/>
        </p:nvSpPr>
        <p:spPr>
          <a:xfrm>
            <a:off x="524134" y="4533449"/>
            <a:ext cx="2860502" cy="473915"/>
          </a:xfrm>
          <a:prstGeom prst="rect">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49F71ED4-CF4E-2C48-9F80-56B75BBD3C68}"/>
              </a:ext>
            </a:extLst>
          </p:cNvPr>
          <p:cNvSpPr/>
          <p:nvPr/>
        </p:nvSpPr>
        <p:spPr>
          <a:xfrm>
            <a:off x="103669" y="272459"/>
            <a:ext cx="4444415" cy="796124"/>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chemeClr val="tx1"/>
              </a:solidFill>
              <a:latin typeface="Menlo" charset="0"/>
              <a:ea typeface="Menlo" charset="0"/>
              <a:cs typeface="Menlo" charset="0"/>
            </a:endParaRPr>
          </a:p>
        </p:txBody>
      </p:sp>
      <p:sp>
        <p:nvSpPr>
          <p:cNvPr id="3" name="Rectangle 2">
            <a:extLst>
              <a:ext uri="{FF2B5EF4-FFF2-40B4-BE49-F238E27FC236}">
                <a16:creationId xmlns:a16="http://schemas.microsoft.com/office/drawing/2014/main" id="{881A021B-B006-334C-B3F1-F642594C592B}"/>
              </a:ext>
            </a:extLst>
          </p:cNvPr>
          <p:cNvSpPr/>
          <p:nvPr/>
        </p:nvSpPr>
        <p:spPr>
          <a:xfrm>
            <a:off x="539383" y="1559499"/>
            <a:ext cx="8442794" cy="2306540"/>
          </a:xfrm>
          <a:prstGeom prst="rect">
            <a:avLst/>
          </a:prstGeom>
          <a:solidFill>
            <a:srgbClr val="F2F2F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68CAA2EB-FC5B-054F-B79C-91E24AB11FA1}"/>
              </a:ext>
            </a:extLst>
          </p:cNvPr>
          <p:cNvSpPr/>
          <p:nvPr/>
        </p:nvSpPr>
        <p:spPr>
          <a:xfrm>
            <a:off x="5401626" y="14920"/>
            <a:ext cx="1610692" cy="355765"/>
          </a:xfrm>
          <a:prstGeom prst="rect">
            <a:avLst/>
          </a:prstGeom>
          <a:pattFill prst="pct20">
            <a:fgClr>
              <a:schemeClr val="accent1">
                <a:lumMod val="20000"/>
                <a:lumOff val="80000"/>
              </a:schemeClr>
            </a:fgClr>
            <a:bgClr>
              <a:schemeClr val="bg1"/>
            </a:bgClr>
          </a:pattFill>
          <a:ln>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latin typeface="Menlo" charset="0"/>
                <a:ea typeface="Menlo" charset="0"/>
                <a:cs typeface="Menlo" charset="0"/>
              </a:rPr>
              <a:t>                 </a:t>
            </a:r>
          </a:p>
          <a:p>
            <a:pPr algn="ctr"/>
            <a:endParaRPr lang="en-US" sz="1100" dirty="0">
              <a:solidFill>
                <a:schemeClr val="tx1"/>
              </a:solidFill>
              <a:latin typeface="Menlo" charset="0"/>
              <a:ea typeface="Menlo" charset="0"/>
              <a:cs typeface="Menlo" charset="0"/>
            </a:endParaRPr>
          </a:p>
          <a:p>
            <a:pPr algn="ctr"/>
            <a:endParaRPr lang="en-US" sz="1100" dirty="0">
              <a:solidFill>
                <a:schemeClr val="tx1"/>
              </a:solidFill>
              <a:latin typeface="Menlo" charset="0"/>
              <a:ea typeface="Menlo" charset="0"/>
              <a:cs typeface="Menlo" charset="0"/>
            </a:endParaRPr>
          </a:p>
        </p:txBody>
      </p:sp>
      <p:cxnSp>
        <p:nvCxnSpPr>
          <p:cNvPr id="20" name="Elbow Connector 19">
            <a:extLst>
              <a:ext uri="{FF2B5EF4-FFF2-40B4-BE49-F238E27FC236}">
                <a16:creationId xmlns:a16="http://schemas.microsoft.com/office/drawing/2014/main" id="{463C5E49-921E-6E43-B468-6069E10CA099}"/>
              </a:ext>
            </a:extLst>
          </p:cNvPr>
          <p:cNvCxnSpPr>
            <a:cxnSpLocks/>
            <a:stCxn id="107" idx="3"/>
          </p:cNvCxnSpPr>
          <p:nvPr/>
        </p:nvCxnSpPr>
        <p:spPr>
          <a:xfrm>
            <a:off x="4465247" y="747234"/>
            <a:ext cx="944562" cy="66894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47D63396-AC4D-5249-8BCF-E9058FDBA721}"/>
              </a:ext>
            </a:extLst>
          </p:cNvPr>
          <p:cNvSpPr/>
          <p:nvPr/>
        </p:nvSpPr>
        <p:spPr>
          <a:xfrm>
            <a:off x="3842090" y="531185"/>
            <a:ext cx="623157" cy="432098"/>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iFrame</a:t>
            </a:r>
          </a:p>
        </p:txBody>
      </p:sp>
      <p:sp>
        <p:nvSpPr>
          <p:cNvPr id="84" name="Rectangle 83">
            <a:extLst>
              <a:ext uri="{FF2B5EF4-FFF2-40B4-BE49-F238E27FC236}">
                <a16:creationId xmlns:a16="http://schemas.microsoft.com/office/drawing/2014/main" id="{54414DDB-8967-8D45-908D-A9FDFFB61FF7}"/>
              </a:ext>
            </a:extLst>
          </p:cNvPr>
          <p:cNvSpPr/>
          <p:nvPr/>
        </p:nvSpPr>
        <p:spPr>
          <a:xfrm>
            <a:off x="5158791" y="407220"/>
            <a:ext cx="3823388" cy="658136"/>
          </a:xfrm>
          <a:prstGeom prst="rect">
            <a:avLst/>
          </a:prstGeom>
          <a:solidFill>
            <a:srgbClr val="E6F7FD"/>
          </a:solidFill>
          <a:ln>
            <a:solidFill>
              <a:schemeClr val="bg2">
                <a:lumMod val="75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ea typeface="Menlo" charset="0"/>
                <a:cs typeface="Arial" panose="020B0604020202020204" pitchFamily="34" charset="0"/>
              </a:rPr>
              <a:t>                 </a:t>
            </a:r>
          </a:p>
          <a:p>
            <a:pPr algn="ctr"/>
            <a:endParaRPr lang="en-US" sz="1100">
              <a:solidFill>
                <a:schemeClr val="tx1"/>
              </a:solidFill>
              <a:latin typeface="Arial" panose="020B0604020202020204" pitchFamily="34" charset="0"/>
              <a:ea typeface="Menlo" charset="0"/>
              <a:cs typeface="Arial" panose="020B0604020202020204" pitchFamily="34" charset="0"/>
            </a:endParaRPr>
          </a:p>
          <a:p>
            <a:pPr algn="ctr"/>
            <a:endParaRPr lang="en-US" sz="1100">
              <a:solidFill>
                <a:schemeClr val="tx1"/>
              </a:solidFill>
              <a:latin typeface="Arial" panose="020B0604020202020204" pitchFamily="34" charset="0"/>
              <a:ea typeface="Menlo" charset="0"/>
              <a:cs typeface="Arial" panose="020B0604020202020204" pitchFamily="34" charset="0"/>
            </a:endParaRPr>
          </a:p>
        </p:txBody>
      </p:sp>
      <p:sp>
        <p:nvSpPr>
          <p:cNvPr id="27" name="Rectangle 26">
            <a:extLst>
              <a:ext uri="{FF2B5EF4-FFF2-40B4-BE49-F238E27FC236}">
                <a16:creationId xmlns:a16="http://schemas.microsoft.com/office/drawing/2014/main" id="{B8BD38E5-B719-A040-961F-CB1DDA431BCD}"/>
              </a:ext>
            </a:extLst>
          </p:cNvPr>
          <p:cNvSpPr/>
          <p:nvPr/>
        </p:nvSpPr>
        <p:spPr>
          <a:xfrm rot="5400000">
            <a:off x="2851396" y="-230108"/>
            <a:ext cx="449885" cy="459871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8AF582D8-88EE-2542-99A4-79D337267C65}"/>
              </a:ext>
            </a:extLst>
          </p:cNvPr>
          <p:cNvSpPr/>
          <p:nvPr/>
        </p:nvSpPr>
        <p:spPr>
          <a:xfrm>
            <a:off x="1866711" y="2546175"/>
            <a:ext cx="576178" cy="263397"/>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API Catalog</a:t>
            </a:r>
          </a:p>
        </p:txBody>
      </p:sp>
      <p:cxnSp>
        <p:nvCxnSpPr>
          <p:cNvPr id="32" name="Straight Arrow Connector 31">
            <a:extLst>
              <a:ext uri="{FF2B5EF4-FFF2-40B4-BE49-F238E27FC236}">
                <a16:creationId xmlns:a16="http://schemas.microsoft.com/office/drawing/2014/main" id="{BD316678-45F2-FC41-929D-9AFEFDB6D35C}"/>
              </a:ext>
            </a:extLst>
          </p:cNvPr>
          <p:cNvCxnSpPr>
            <a:cxnSpLocks/>
            <a:endCxn id="29" idx="0"/>
          </p:cNvCxnSpPr>
          <p:nvPr/>
        </p:nvCxnSpPr>
        <p:spPr>
          <a:xfrm>
            <a:off x="2154799" y="2315956"/>
            <a:ext cx="1" cy="23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8525D1-5DD2-9144-B286-EB52E77203BE}"/>
              </a:ext>
            </a:extLst>
          </p:cNvPr>
          <p:cNvCxnSpPr>
            <a:cxnSpLocks/>
          </p:cNvCxnSpPr>
          <p:nvPr/>
        </p:nvCxnSpPr>
        <p:spPr>
          <a:xfrm>
            <a:off x="2805813" y="2304463"/>
            <a:ext cx="0" cy="2281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2FFFBCF-6F96-BA4C-A2A8-04C04381BB79}"/>
              </a:ext>
            </a:extLst>
          </p:cNvPr>
          <p:cNvSpPr/>
          <p:nvPr/>
        </p:nvSpPr>
        <p:spPr>
          <a:xfrm>
            <a:off x="3225381" y="2917857"/>
            <a:ext cx="353362" cy="287125"/>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MVS UI</a:t>
            </a:r>
          </a:p>
        </p:txBody>
      </p:sp>
      <p:sp>
        <p:nvSpPr>
          <p:cNvPr id="40" name="Rectangle 39">
            <a:extLst>
              <a:ext uri="{FF2B5EF4-FFF2-40B4-BE49-F238E27FC236}">
                <a16:creationId xmlns:a16="http://schemas.microsoft.com/office/drawing/2014/main" id="{EE3A7E9E-4BFA-7048-A93A-B226BC2CCB8D}"/>
              </a:ext>
            </a:extLst>
          </p:cNvPr>
          <p:cNvSpPr/>
          <p:nvPr/>
        </p:nvSpPr>
        <p:spPr>
          <a:xfrm>
            <a:off x="3618646" y="2919598"/>
            <a:ext cx="340730" cy="285383"/>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JES UI</a:t>
            </a:r>
          </a:p>
        </p:txBody>
      </p:sp>
      <p:sp>
        <p:nvSpPr>
          <p:cNvPr id="41" name="Rectangle 40">
            <a:extLst>
              <a:ext uri="{FF2B5EF4-FFF2-40B4-BE49-F238E27FC236}">
                <a16:creationId xmlns:a16="http://schemas.microsoft.com/office/drawing/2014/main" id="{38830FD5-B0E7-304D-A162-42509A56C2A0}"/>
              </a:ext>
            </a:extLst>
          </p:cNvPr>
          <p:cNvSpPr/>
          <p:nvPr/>
        </p:nvSpPr>
        <p:spPr>
          <a:xfrm>
            <a:off x="4007470" y="2909425"/>
            <a:ext cx="352560" cy="295556"/>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USS</a:t>
            </a:r>
          </a:p>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UI</a:t>
            </a:r>
          </a:p>
        </p:txBody>
      </p:sp>
      <p:sp>
        <p:nvSpPr>
          <p:cNvPr id="42" name="Rectangle 41">
            <a:extLst>
              <a:ext uri="{FF2B5EF4-FFF2-40B4-BE49-F238E27FC236}">
                <a16:creationId xmlns:a16="http://schemas.microsoft.com/office/drawing/2014/main" id="{7A2C7D56-E8C6-1042-9DF3-33D6754C7710}"/>
              </a:ext>
            </a:extLst>
          </p:cNvPr>
          <p:cNvSpPr/>
          <p:nvPr/>
        </p:nvSpPr>
        <p:spPr>
          <a:xfrm>
            <a:off x="4400199" y="3463999"/>
            <a:ext cx="388262" cy="35720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File API</a:t>
            </a:r>
          </a:p>
        </p:txBody>
      </p:sp>
      <p:sp>
        <p:nvSpPr>
          <p:cNvPr id="43" name="Rectangle 42">
            <a:extLst>
              <a:ext uri="{FF2B5EF4-FFF2-40B4-BE49-F238E27FC236}">
                <a16:creationId xmlns:a16="http://schemas.microsoft.com/office/drawing/2014/main" id="{9CF8B830-DC0B-A740-A36B-B958C1A572E0}"/>
              </a:ext>
            </a:extLst>
          </p:cNvPr>
          <p:cNvSpPr/>
          <p:nvPr/>
        </p:nvSpPr>
        <p:spPr>
          <a:xfrm>
            <a:off x="4834538" y="3463999"/>
            <a:ext cx="374141" cy="35720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JES API</a:t>
            </a:r>
          </a:p>
        </p:txBody>
      </p:sp>
      <p:cxnSp>
        <p:nvCxnSpPr>
          <p:cNvPr id="45" name="Straight Arrow Connector 44">
            <a:extLst>
              <a:ext uri="{FF2B5EF4-FFF2-40B4-BE49-F238E27FC236}">
                <a16:creationId xmlns:a16="http://schemas.microsoft.com/office/drawing/2014/main" id="{3892E7B8-0947-C447-9E5E-CE36A08691A2}"/>
              </a:ext>
            </a:extLst>
          </p:cNvPr>
          <p:cNvCxnSpPr>
            <a:cxnSpLocks/>
          </p:cNvCxnSpPr>
          <p:nvPr/>
        </p:nvCxnSpPr>
        <p:spPr>
          <a:xfrm flipH="1">
            <a:off x="4635091" y="2305261"/>
            <a:ext cx="1" cy="1150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1AF651-50B6-6746-B692-A167727F149A}"/>
              </a:ext>
            </a:extLst>
          </p:cNvPr>
          <p:cNvCxnSpPr>
            <a:cxnSpLocks/>
          </p:cNvCxnSpPr>
          <p:nvPr/>
        </p:nvCxnSpPr>
        <p:spPr>
          <a:xfrm>
            <a:off x="3417143" y="1274694"/>
            <a:ext cx="0" cy="569612"/>
          </a:xfrm>
          <a:prstGeom prst="straightConnector1">
            <a:avLst/>
          </a:prstGeom>
          <a:ln w="635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691BFB-2D24-0547-A69D-0918666B0AB3}"/>
              </a:ext>
            </a:extLst>
          </p:cNvPr>
          <p:cNvSpPr txBox="1"/>
          <p:nvPr/>
        </p:nvSpPr>
        <p:spPr>
          <a:xfrm>
            <a:off x="3588595" y="1584646"/>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7554</a:t>
            </a:r>
          </a:p>
        </p:txBody>
      </p:sp>
      <p:sp>
        <p:nvSpPr>
          <p:cNvPr id="49" name="TextBox 48">
            <a:extLst>
              <a:ext uri="{FF2B5EF4-FFF2-40B4-BE49-F238E27FC236}">
                <a16:creationId xmlns:a16="http://schemas.microsoft.com/office/drawing/2014/main" id="{7352B5E6-D9E3-3B44-986D-749969DFF4EB}"/>
              </a:ext>
            </a:extLst>
          </p:cNvPr>
          <p:cNvSpPr txBox="1"/>
          <p:nvPr/>
        </p:nvSpPr>
        <p:spPr>
          <a:xfrm>
            <a:off x="1783733" y="2335673"/>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7552</a:t>
            </a:r>
          </a:p>
        </p:txBody>
      </p:sp>
      <p:sp>
        <p:nvSpPr>
          <p:cNvPr id="50" name="TextBox 49">
            <a:extLst>
              <a:ext uri="{FF2B5EF4-FFF2-40B4-BE49-F238E27FC236}">
                <a16:creationId xmlns:a16="http://schemas.microsoft.com/office/drawing/2014/main" id="{DCFE695A-EC51-3E41-9C73-F580614481B1}"/>
              </a:ext>
            </a:extLst>
          </p:cNvPr>
          <p:cNvSpPr txBox="1"/>
          <p:nvPr/>
        </p:nvSpPr>
        <p:spPr>
          <a:xfrm>
            <a:off x="2465200" y="2335673"/>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7553</a:t>
            </a:r>
          </a:p>
        </p:txBody>
      </p:sp>
      <p:sp>
        <p:nvSpPr>
          <p:cNvPr id="51" name="TextBox 50">
            <a:extLst>
              <a:ext uri="{FF2B5EF4-FFF2-40B4-BE49-F238E27FC236}">
                <a16:creationId xmlns:a16="http://schemas.microsoft.com/office/drawing/2014/main" id="{C24C4305-5BA2-1B43-A80B-DF777ED8E227}"/>
              </a:ext>
            </a:extLst>
          </p:cNvPr>
          <p:cNvSpPr txBox="1"/>
          <p:nvPr/>
        </p:nvSpPr>
        <p:spPr>
          <a:xfrm>
            <a:off x="4295852" y="3266510"/>
            <a:ext cx="415498" cy="215444"/>
          </a:xfrm>
          <a:prstGeom prst="rect">
            <a:avLst/>
          </a:prstGeom>
          <a:noFill/>
        </p:spPr>
        <p:txBody>
          <a:bodyPr wrap="none" rtlCol="0">
            <a:spAutoFit/>
          </a:bodyPr>
          <a:lstStyle/>
          <a:p>
            <a:r>
              <a:rPr lang="en-US" sz="800" dirty="0">
                <a:latin typeface="Arial" panose="020B0604020202020204" pitchFamily="34" charset="0"/>
                <a:ea typeface="Menlo" panose="020B0609030804020204" pitchFamily="49" charset="0"/>
                <a:cs typeface="Arial" panose="020B0604020202020204" pitchFamily="34" charset="0"/>
              </a:rPr>
              <a:t>8547</a:t>
            </a:r>
          </a:p>
        </p:txBody>
      </p:sp>
      <p:cxnSp>
        <p:nvCxnSpPr>
          <p:cNvPr id="52" name="Straight Arrow Connector 51">
            <a:extLst>
              <a:ext uri="{FF2B5EF4-FFF2-40B4-BE49-F238E27FC236}">
                <a16:creationId xmlns:a16="http://schemas.microsoft.com/office/drawing/2014/main" id="{1A8D5EA7-D754-BD43-8ADC-13C0B2EE28C5}"/>
              </a:ext>
            </a:extLst>
          </p:cNvPr>
          <p:cNvCxnSpPr>
            <a:cxnSpLocks/>
          </p:cNvCxnSpPr>
          <p:nvPr/>
        </p:nvCxnSpPr>
        <p:spPr>
          <a:xfrm>
            <a:off x="5046400" y="2294190"/>
            <a:ext cx="0" cy="1161863"/>
          </a:xfrm>
          <a:prstGeom prst="straightConnector1">
            <a:avLst/>
          </a:prstGeom>
          <a:ln w="635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2E71EC-E73F-8045-92CA-2E9B816D4A91}"/>
              </a:ext>
            </a:extLst>
          </p:cNvPr>
          <p:cNvSpPr txBox="1"/>
          <p:nvPr/>
        </p:nvSpPr>
        <p:spPr>
          <a:xfrm>
            <a:off x="4684301" y="3267324"/>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8545</a:t>
            </a:r>
          </a:p>
        </p:txBody>
      </p:sp>
      <p:cxnSp>
        <p:nvCxnSpPr>
          <p:cNvPr id="55" name="Straight Arrow Connector 54">
            <a:extLst>
              <a:ext uri="{FF2B5EF4-FFF2-40B4-BE49-F238E27FC236}">
                <a16:creationId xmlns:a16="http://schemas.microsoft.com/office/drawing/2014/main" id="{3DA6970D-339E-0D4A-9DB9-7098BFD59F0F}"/>
              </a:ext>
            </a:extLst>
          </p:cNvPr>
          <p:cNvCxnSpPr>
            <a:cxnSpLocks/>
          </p:cNvCxnSpPr>
          <p:nvPr/>
        </p:nvCxnSpPr>
        <p:spPr>
          <a:xfrm>
            <a:off x="3482512" y="2302390"/>
            <a:ext cx="0" cy="6064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AFBBAF-5B9E-4043-B919-74BEA94D894E}"/>
              </a:ext>
            </a:extLst>
          </p:cNvPr>
          <p:cNvCxnSpPr>
            <a:cxnSpLocks/>
          </p:cNvCxnSpPr>
          <p:nvPr/>
        </p:nvCxnSpPr>
        <p:spPr>
          <a:xfrm flipH="1">
            <a:off x="3860498" y="2296313"/>
            <a:ext cx="806" cy="606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9D4C01E-B964-F74B-9D68-801D8A100C91}"/>
              </a:ext>
            </a:extLst>
          </p:cNvPr>
          <p:cNvCxnSpPr>
            <a:cxnSpLocks/>
          </p:cNvCxnSpPr>
          <p:nvPr/>
        </p:nvCxnSpPr>
        <p:spPr>
          <a:xfrm flipH="1">
            <a:off x="4292246" y="2302390"/>
            <a:ext cx="3606" cy="6064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9B2E554-4717-514F-83E2-19343201CDAF}"/>
              </a:ext>
            </a:extLst>
          </p:cNvPr>
          <p:cNvSpPr txBox="1"/>
          <p:nvPr/>
        </p:nvSpPr>
        <p:spPr>
          <a:xfrm>
            <a:off x="3152941" y="2730733"/>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8548</a:t>
            </a:r>
          </a:p>
        </p:txBody>
      </p:sp>
      <p:sp>
        <p:nvSpPr>
          <p:cNvPr id="59" name="TextBox 58">
            <a:extLst>
              <a:ext uri="{FF2B5EF4-FFF2-40B4-BE49-F238E27FC236}">
                <a16:creationId xmlns:a16="http://schemas.microsoft.com/office/drawing/2014/main" id="{895230D4-C8AB-5346-8A04-2DC5533FDD62}"/>
              </a:ext>
            </a:extLst>
          </p:cNvPr>
          <p:cNvSpPr txBox="1"/>
          <p:nvPr/>
        </p:nvSpPr>
        <p:spPr>
          <a:xfrm>
            <a:off x="3513401" y="2730733"/>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8546</a:t>
            </a:r>
          </a:p>
        </p:txBody>
      </p:sp>
      <p:sp>
        <p:nvSpPr>
          <p:cNvPr id="60" name="TextBox 59">
            <a:extLst>
              <a:ext uri="{FF2B5EF4-FFF2-40B4-BE49-F238E27FC236}">
                <a16:creationId xmlns:a16="http://schemas.microsoft.com/office/drawing/2014/main" id="{6D51231D-A1BD-4944-AC97-EB35344659BC}"/>
              </a:ext>
            </a:extLst>
          </p:cNvPr>
          <p:cNvSpPr txBox="1"/>
          <p:nvPr/>
        </p:nvSpPr>
        <p:spPr>
          <a:xfrm>
            <a:off x="3952376" y="2730732"/>
            <a:ext cx="421910" cy="346249"/>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8550</a:t>
            </a:r>
          </a:p>
          <a:p>
            <a:endParaRPr lang="en-US" sz="825" dirty="0">
              <a:latin typeface="Arial" panose="020B0604020202020204" pitchFamily="34" charset="0"/>
              <a:ea typeface="Menlo" panose="020B0609030804020204" pitchFamily="49" charset="0"/>
              <a:cs typeface="Arial" panose="020B0604020202020204" pitchFamily="34" charset="0"/>
            </a:endParaRPr>
          </a:p>
        </p:txBody>
      </p:sp>
      <p:sp>
        <p:nvSpPr>
          <p:cNvPr id="61" name="Rectangle 60">
            <a:extLst>
              <a:ext uri="{FF2B5EF4-FFF2-40B4-BE49-F238E27FC236}">
                <a16:creationId xmlns:a16="http://schemas.microsoft.com/office/drawing/2014/main" id="{E9DE1BCE-1CFC-1441-96B8-215353ACF262}"/>
              </a:ext>
            </a:extLst>
          </p:cNvPr>
          <p:cNvSpPr/>
          <p:nvPr/>
        </p:nvSpPr>
        <p:spPr>
          <a:xfrm>
            <a:off x="638335" y="2495213"/>
            <a:ext cx="1026557" cy="694709"/>
          </a:xfrm>
          <a:prstGeom prst="rect">
            <a:avLst/>
          </a:prstGeom>
          <a:solidFill>
            <a:srgbClr val="00B19E">
              <a:alpha val="5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enlo" panose="020B0609030804020204" pitchFamily="49" charset="0"/>
              <a:ea typeface="Menlo" panose="020B0609030804020204" pitchFamily="49" charset="0"/>
              <a:cs typeface="Menlo" panose="020B0609030804020204" pitchFamily="49" charset="0"/>
            </a:endParaRPr>
          </a:p>
        </p:txBody>
      </p:sp>
      <p:sp>
        <p:nvSpPr>
          <p:cNvPr id="62" name="Rectangle 61">
            <a:extLst>
              <a:ext uri="{FF2B5EF4-FFF2-40B4-BE49-F238E27FC236}">
                <a16:creationId xmlns:a16="http://schemas.microsoft.com/office/drawing/2014/main" id="{6B2BC080-CDFD-1C40-9018-2717D47E1571}"/>
              </a:ext>
            </a:extLst>
          </p:cNvPr>
          <p:cNvSpPr/>
          <p:nvPr/>
        </p:nvSpPr>
        <p:spPr>
          <a:xfrm>
            <a:off x="712291" y="2689938"/>
            <a:ext cx="427343" cy="1631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3270</a:t>
            </a:r>
          </a:p>
        </p:txBody>
      </p:sp>
      <p:sp>
        <p:nvSpPr>
          <p:cNvPr id="63" name="Rectangle 62">
            <a:extLst>
              <a:ext uri="{FF2B5EF4-FFF2-40B4-BE49-F238E27FC236}">
                <a16:creationId xmlns:a16="http://schemas.microsoft.com/office/drawing/2014/main" id="{656EF613-5B84-354E-925D-A378D66F1CF1}"/>
              </a:ext>
            </a:extLst>
          </p:cNvPr>
          <p:cNvSpPr/>
          <p:nvPr/>
        </p:nvSpPr>
        <p:spPr>
          <a:xfrm>
            <a:off x="1149711" y="2902319"/>
            <a:ext cx="468403" cy="262462"/>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File Editor</a:t>
            </a:r>
          </a:p>
        </p:txBody>
      </p:sp>
      <p:sp>
        <p:nvSpPr>
          <p:cNvPr id="65" name="TextBox 64">
            <a:extLst>
              <a:ext uri="{FF2B5EF4-FFF2-40B4-BE49-F238E27FC236}">
                <a16:creationId xmlns:a16="http://schemas.microsoft.com/office/drawing/2014/main" id="{5812FD3A-B0DF-7746-BD53-0047BF61959E}"/>
              </a:ext>
            </a:extLst>
          </p:cNvPr>
          <p:cNvSpPr txBox="1"/>
          <p:nvPr/>
        </p:nvSpPr>
        <p:spPr>
          <a:xfrm>
            <a:off x="753669" y="2326825"/>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8544</a:t>
            </a:r>
          </a:p>
        </p:txBody>
      </p:sp>
      <p:sp>
        <p:nvSpPr>
          <p:cNvPr id="66" name="Rectangle 65">
            <a:extLst>
              <a:ext uri="{FF2B5EF4-FFF2-40B4-BE49-F238E27FC236}">
                <a16:creationId xmlns:a16="http://schemas.microsoft.com/office/drawing/2014/main" id="{E70C2438-F7B1-AA4F-85F2-E8948FBA6F32}"/>
              </a:ext>
            </a:extLst>
          </p:cNvPr>
          <p:cNvSpPr/>
          <p:nvPr/>
        </p:nvSpPr>
        <p:spPr>
          <a:xfrm>
            <a:off x="648891" y="3469459"/>
            <a:ext cx="846574" cy="207293"/>
          </a:xfrm>
          <a:prstGeom prst="rect">
            <a:avLst/>
          </a:prstGeom>
          <a:solidFill>
            <a:srgbClr val="7030A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latin typeface="Arial" panose="020B0604020202020204" pitchFamily="34" charset="0"/>
                <a:ea typeface="Menlo" panose="020B0609030804020204" pitchFamily="49" charset="0"/>
                <a:cs typeface="Arial" panose="020B0604020202020204" pitchFamily="34" charset="0"/>
              </a:rPr>
              <a:t>zssServer</a:t>
            </a:r>
          </a:p>
        </p:txBody>
      </p:sp>
      <p:sp>
        <p:nvSpPr>
          <p:cNvPr id="68" name="TextBox 67">
            <a:extLst>
              <a:ext uri="{FF2B5EF4-FFF2-40B4-BE49-F238E27FC236}">
                <a16:creationId xmlns:a16="http://schemas.microsoft.com/office/drawing/2014/main" id="{AB4D9C28-D784-F04E-A506-95C735B37F48}"/>
              </a:ext>
            </a:extLst>
          </p:cNvPr>
          <p:cNvSpPr txBox="1"/>
          <p:nvPr/>
        </p:nvSpPr>
        <p:spPr>
          <a:xfrm>
            <a:off x="905646" y="3278521"/>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8542</a:t>
            </a:r>
          </a:p>
        </p:txBody>
      </p:sp>
      <p:sp>
        <p:nvSpPr>
          <p:cNvPr id="69" name="Rectangle 68">
            <a:extLst>
              <a:ext uri="{FF2B5EF4-FFF2-40B4-BE49-F238E27FC236}">
                <a16:creationId xmlns:a16="http://schemas.microsoft.com/office/drawing/2014/main" id="{F31D35DC-3E8F-BA43-878A-435AAA2C67B2}"/>
              </a:ext>
            </a:extLst>
          </p:cNvPr>
          <p:cNvSpPr/>
          <p:nvPr/>
        </p:nvSpPr>
        <p:spPr>
          <a:xfrm>
            <a:off x="732082" y="4736299"/>
            <a:ext cx="846574" cy="207293"/>
          </a:xfrm>
          <a:prstGeom prst="rect">
            <a:avLst/>
          </a:prstGeom>
          <a:solidFill>
            <a:srgbClr val="7030A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bg1"/>
                </a:solidFill>
                <a:latin typeface="Arial" panose="020B0604020202020204" pitchFamily="34" charset="0"/>
                <a:ea typeface="Menlo" panose="020B0609030804020204" pitchFamily="49" charset="0"/>
                <a:cs typeface="Arial" panose="020B0604020202020204" pitchFamily="34" charset="0"/>
              </a:rPr>
              <a:t>ZWESIS01</a:t>
            </a:r>
          </a:p>
        </p:txBody>
      </p:sp>
      <p:cxnSp>
        <p:nvCxnSpPr>
          <p:cNvPr id="71" name="Straight Arrow Connector 70">
            <a:extLst>
              <a:ext uri="{FF2B5EF4-FFF2-40B4-BE49-F238E27FC236}">
                <a16:creationId xmlns:a16="http://schemas.microsoft.com/office/drawing/2014/main" id="{A620CABF-D612-FA4C-92C8-04171C514818}"/>
              </a:ext>
            </a:extLst>
          </p:cNvPr>
          <p:cNvCxnSpPr>
            <a:cxnSpLocks/>
            <a:endCxn id="69" idx="0"/>
          </p:cNvCxnSpPr>
          <p:nvPr/>
        </p:nvCxnSpPr>
        <p:spPr>
          <a:xfrm>
            <a:off x="1155369" y="3676751"/>
            <a:ext cx="0" cy="1059548"/>
          </a:xfrm>
          <a:prstGeom prst="straightConnector1">
            <a:avLst/>
          </a:prstGeom>
          <a:ln>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0F200DC-F6DD-1040-B383-4FD5972148F5}"/>
              </a:ext>
            </a:extLst>
          </p:cNvPr>
          <p:cNvSpPr txBox="1"/>
          <p:nvPr/>
        </p:nvSpPr>
        <p:spPr>
          <a:xfrm>
            <a:off x="671935" y="4533450"/>
            <a:ext cx="537327"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X-MEM</a:t>
            </a:r>
          </a:p>
        </p:txBody>
      </p:sp>
      <p:sp>
        <p:nvSpPr>
          <p:cNvPr id="74" name="Rectangle 73">
            <a:extLst>
              <a:ext uri="{FF2B5EF4-FFF2-40B4-BE49-F238E27FC236}">
                <a16:creationId xmlns:a16="http://schemas.microsoft.com/office/drawing/2014/main" id="{E407C455-D8CE-5944-91A4-CE85F241ACE2}"/>
              </a:ext>
            </a:extLst>
          </p:cNvPr>
          <p:cNvSpPr/>
          <p:nvPr/>
        </p:nvSpPr>
        <p:spPr>
          <a:xfrm>
            <a:off x="5608793" y="4102384"/>
            <a:ext cx="1219038" cy="227140"/>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latin typeface="Arial" panose="020B0604020202020204" pitchFamily="34" charset="0"/>
                <a:ea typeface="Menlo" panose="020B0609030804020204" pitchFamily="49" charset="0"/>
                <a:cs typeface="Arial" panose="020B0604020202020204" pitchFamily="34" charset="0"/>
              </a:rPr>
              <a:t>z/OSMF</a:t>
            </a:r>
          </a:p>
        </p:txBody>
      </p:sp>
      <p:cxnSp>
        <p:nvCxnSpPr>
          <p:cNvPr id="47" name="Straight Arrow Connector 46">
            <a:extLst>
              <a:ext uri="{FF2B5EF4-FFF2-40B4-BE49-F238E27FC236}">
                <a16:creationId xmlns:a16="http://schemas.microsoft.com/office/drawing/2014/main" id="{C21C7C1C-2A6C-8E40-8948-599036CFC2D3}"/>
              </a:ext>
            </a:extLst>
          </p:cNvPr>
          <p:cNvCxnSpPr>
            <a:cxnSpLocks/>
          </p:cNvCxnSpPr>
          <p:nvPr/>
        </p:nvCxnSpPr>
        <p:spPr>
          <a:xfrm>
            <a:off x="5411167" y="963283"/>
            <a:ext cx="11162" cy="312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888EDE4-E73F-5C40-9A6E-643A985DA5FA}"/>
              </a:ext>
            </a:extLst>
          </p:cNvPr>
          <p:cNvSpPr/>
          <p:nvPr/>
        </p:nvSpPr>
        <p:spPr>
          <a:xfrm>
            <a:off x="5608747" y="4298592"/>
            <a:ext cx="1219085" cy="737254"/>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rial" panose="020B0604020202020204" pitchFamily="34" charset="0"/>
                <a:ea typeface="Menlo" panose="020B0609030804020204" pitchFamily="49" charset="0"/>
                <a:cs typeface="Arial" panose="020B0604020202020204" pitchFamily="34" charset="0"/>
              </a:rPr>
              <a:t>REST APIs</a:t>
            </a:r>
          </a:p>
          <a:p>
            <a:r>
              <a:rPr lang="en-US" sz="800" dirty="0">
                <a:solidFill>
                  <a:schemeClr val="tx1"/>
                </a:solidFill>
                <a:latin typeface="Arial" panose="020B0604020202020204" pitchFamily="34" charset="0"/>
                <a:ea typeface="Menlo" panose="020B0609030804020204" pitchFamily="49" charset="0"/>
                <a:cs typeface="Arial" panose="020B0604020202020204" pitchFamily="34" charset="0"/>
              </a:rPr>
              <a:t>Workflows</a:t>
            </a:r>
          </a:p>
          <a:p>
            <a:r>
              <a:rPr lang="en-US" sz="800" dirty="0">
                <a:solidFill>
                  <a:schemeClr val="tx1"/>
                </a:solidFill>
                <a:latin typeface="Arial" panose="020B0604020202020204" pitchFamily="34" charset="0"/>
                <a:ea typeface="Menlo" panose="020B0609030804020204" pitchFamily="49" charset="0"/>
                <a:cs typeface="Arial" panose="020B0604020202020204" pitchFamily="34" charset="0"/>
              </a:rPr>
              <a:t>TSO / MVS Commands</a:t>
            </a:r>
          </a:p>
          <a:p>
            <a:r>
              <a:rPr lang="en-US" sz="800" dirty="0">
                <a:solidFill>
                  <a:schemeClr val="tx1"/>
                </a:solidFill>
                <a:latin typeface="Arial" panose="020B0604020202020204" pitchFamily="34" charset="0"/>
                <a:ea typeface="Menlo" panose="020B0609030804020204" pitchFamily="49" charset="0"/>
                <a:cs typeface="Arial" panose="020B0604020202020204" pitchFamily="34" charset="0"/>
              </a:rPr>
              <a:t>Files, USS, JES</a:t>
            </a:r>
          </a:p>
          <a:p>
            <a:r>
              <a:rPr lang="en-US" sz="800" b="1" dirty="0">
                <a:solidFill>
                  <a:schemeClr val="tx1"/>
                </a:solidFill>
                <a:latin typeface="Arial" panose="020B0604020202020204" pitchFamily="34" charset="0"/>
                <a:ea typeface="Menlo" panose="020B0609030804020204" pitchFamily="49" charset="0"/>
                <a:cs typeface="Arial" panose="020B0604020202020204" pitchFamily="34" charset="0"/>
              </a:rPr>
              <a:t>SSO token generation</a:t>
            </a:r>
          </a:p>
        </p:txBody>
      </p:sp>
      <p:sp>
        <p:nvSpPr>
          <p:cNvPr id="76" name="TextBox 75">
            <a:extLst>
              <a:ext uri="{FF2B5EF4-FFF2-40B4-BE49-F238E27FC236}">
                <a16:creationId xmlns:a16="http://schemas.microsoft.com/office/drawing/2014/main" id="{9AFB5CBE-D9AB-1D46-89B6-FD697A720E44}"/>
              </a:ext>
            </a:extLst>
          </p:cNvPr>
          <p:cNvSpPr txBox="1"/>
          <p:nvPr/>
        </p:nvSpPr>
        <p:spPr>
          <a:xfrm>
            <a:off x="5901052" y="3905186"/>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7443</a:t>
            </a:r>
          </a:p>
        </p:txBody>
      </p:sp>
      <p:sp>
        <p:nvSpPr>
          <p:cNvPr id="9" name="Rectangle 8">
            <a:extLst>
              <a:ext uri="{FF2B5EF4-FFF2-40B4-BE49-F238E27FC236}">
                <a16:creationId xmlns:a16="http://schemas.microsoft.com/office/drawing/2014/main" id="{2220A9C8-5545-034F-9052-581D243973EB}"/>
              </a:ext>
            </a:extLst>
          </p:cNvPr>
          <p:cNvSpPr/>
          <p:nvPr/>
        </p:nvSpPr>
        <p:spPr>
          <a:xfrm>
            <a:off x="1598210"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MVS Explorer</a:t>
            </a:r>
          </a:p>
        </p:txBody>
      </p:sp>
      <p:pic>
        <p:nvPicPr>
          <p:cNvPr id="7" name="Picture 6">
            <a:extLst>
              <a:ext uri="{FF2B5EF4-FFF2-40B4-BE49-F238E27FC236}">
                <a16:creationId xmlns:a16="http://schemas.microsoft.com/office/drawing/2014/main" id="{ECDB2FB1-7D11-D242-8A90-3D7D5F81098F}"/>
              </a:ext>
            </a:extLst>
          </p:cNvPr>
          <p:cNvPicPr>
            <a:picLocks noChangeAspect="1"/>
          </p:cNvPicPr>
          <p:nvPr/>
        </p:nvPicPr>
        <p:blipFill>
          <a:blip r:embed="rId3"/>
          <a:stretch>
            <a:fillRect/>
          </a:stretch>
        </p:blipFill>
        <p:spPr>
          <a:xfrm>
            <a:off x="1692326" y="563712"/>
            <a:ext cx="446220" cy="251994"/>
          </a:xfrm>
          <a:prstGeom prst="rect">
            <a:avLst/>
          </a:prstGeom>
          <a:ln>
            <a:solidFill>
              <a:schemeClr val="bg1">
                <a:lumMod val="85000"/>
              </a:schemeClr>
            </a:solidFill>
          </a:ln>
        </p:spPr>
      </p:pic>
      <p:sp>
        <p:nvSpPr>
          <p:cNvPr id="79" name="Rectangle 78">
            <a:extLst>
              <a:ext uri="{FF2B5EF4-FFF2-40B4-BE49-F238E27FC236}">
                <a16:creationId xmlns:a16="http://schemas.microsoft.com/office/drawing/2014/main" id="{FDCFCB80-CB2D-354F-9948-646AA711CD40}"/>
              </a:ext>
            </a:extLst>
          </p:cNvPr>
          <p:cNvSpPr/>
          <p:nvPr/>
        </p:nvSpPr>
        <p:spPr>
          <a:xfrm>
            <a:off x="2282246"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JES Explorer</a:t>
            </a:r>
          </a:p>
        </p:txBody>
      </p:sp>
      <p:pic>
        <p:nvPicPr>
          <p:cNvPr id="8" name="Picture 7">
            <a:extLst>
              <a:ext uri="{FF2B5EF4-FFF2-40B4-BE49-F238E27FC236}">
                <a16:creationId xmlns:a16="http://schemas.microsoft.com/office/drawing/2014/main" id="{5E182968-48C7-A04A-B576-7DE13E28DF18}"/>
              </a:ext>
            </a:extLst>
          </p:cNvPr>
          <p:cNvPicPr>
            <a:picLocks noChangeAspect="1"/>
          </p:cNvPicPr>
          <p:nvPr/>
        </p:nvPicPr>
        <p:blipFill>
          <a:blip r:embed="rId4"/>
          <a:stretch>
            <a:fillRect/>
          </a:stretch>
        </p:blipFill>
        <p:spPr>
          <a:xfrm>
            <a:off x="2404002" y="563712"/>
            <a:ext cx="406739" cy="252537"/>
          </a:xfrm>
          <a:prstGeom prst="rect">
            <a:avLst/>
          </a:prstGeom>
          <a:ln>
            <a:solidFill>
              <a:schemeClr val="bg1">
                <a:lumMod val="85000"/>
              </a:schemeClr>
            </a:solidFill>
          </a:ln>
        </p:spPr>
      </p:pic>
      <p:sp>
        <p:nvSpPr>
          <p:cNvPr id="80" name="Rectangle 79">
            <a:extLst>
              <a:ext uri="{FF2B5EF4-FFF2-40B4-BE49-F238E27FC236}">
                <a16:creationId xmlns:a16="http://schemas.microsoft.com/office/drawing/2014/main" id="{91600B3F-5883-A745-B9E9-287709B4FA06}"/>
              </a:ext>
            </a:extLst>
          </p:cNvPr>
          <p:cNvSpPr/>
          <p:nvPr/>
        </p:nvSpPr>
        <p:spPr>
          <a:xfrm>
            <a:off x="2969996"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USS Explorer</a:t>
            </a:r>
          </a:p>
        </p:txBody>
      </p:sp>
      <p:pic>
        <p:nvPicPr>
          <p:cNvPr id="10" name="Picture 9">
            <a:extLst>
              <a:ext uri="{FF2B5EF4-FFF2-40B4-BE49-F238E27FC236}">
                <a16:creationId xmlns:a16="http://schemas.microsoft.com/office/drawing/2014/main" id="{69422BFB-BF0E-E84E-AF4C-A30A2439E5F0}"/>
              </a:ext>
            </a:extLst>
          </p:cNvPr>
          <p:cNvPicPr>
            <a:picLocks noChangeAspect="1"/>
          </p:cNvPicPr>
          <p:nvPr/>
        </p:nvPicPr>
        <p:blipFill>
          <a:blip r:embed="rId5"/>
          <a:stretch>
            <a:fillRect/>
          </a:stretch>
        </p:blipFill>
        <p:spPr>
          <a:xfrm>
            <a:off x="3116664" y="563712"/>
            <a:ext cx="369503" cy="244270"/>
          </a:xfrm>
          <a:prstGeom prst="rect">
            <a:avLst/>
          </a:prstGeom>
          <a:ln>
            <a:solidFill>
              <a:schemeClr val="bg1">
                <a:lumMod val="85000"/>
              </a:schemeClr>
            </a:solidFill>
          </a:ln>
        </p:spPr>
      </p:pic>
      <p:sp>
        <p:nvSpPr>
          <p:cNvPr id="82" name="Rectangle 81">
            <a:extLst>
              <a:ext uri="{FF2B5EF4-FFF2-40B4-BE49-F238E27FC236}">
                <a16:creationId xmlns:a16="http://schemas.microsoft.com/office/drawing/2014/main" id="{F8E8A60B-1AFE-9A49-AE07-175E906C67AA}"/>
              </a:ext>
            </a:extLst>
          </p:cNvPr>
          <p:cNvSpPr/>
          <p:nvPr/>
        </p:nvSpPr>
        <p:spPr>
          <a:xfrm>
            <a:off x="898738"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3270 Terminal</a:t>
            </a:r>
          </a:p>
        </p:txBody>
      </p:sp>
      <p:pic>
        <p:nvPicPr>
          <p:cNvPr id="11" name="Picture 10">
            <a:extLst>
              <a:ext uri="{FF2B5EF4-FFF2-40B4-BE49-F238E27FC236}">
                <a16:creationId xmlns:a16="http://schemas.microsoft.com/office/drawing/2014/main" id="{B465B054-0C62-9E41-B891-1D24A71FAFFE}"/>
              </a:ext>
            </a:extLst>
          </p:cNvPr>
          <p:cNvPicPr>
            <a:picLocks noChangeAspect="1"/>
          </p:cNvPicPr>
          <p:nvPr/>
        </p:nvPicPr>
        <p:blipFill>
          <a:blip r:embed="rId6"/>
          <a:stretch>
            <a:fillRect/>
          </a:stretch>
        </p:blipFill>
        <p:spPr>
          <a:xfrm>
            <a:off x="1055656" y="576681"/>
            <a:ext cx="329493" cy="265799"/>
          </a:xfrm>
          <a:prstGeom prst="rect">
            <a:avLst/>
          </a:prstGeom>
        </p:spPr>
      </p:pic>
      <p:sp>
        <p:nvSpPr>
          <p:cNvPr id="83" name="Rectangle 82">
            <a:extLst>
              <a:ext uri="{FF2B5EF4-FFF2-40B4-BE49-F238E27FC236}">
                <a16:creationId xmlns:a16="http://schemas.microsoft.com/office/drawing/2014/main" id="{3F6404EA-A5F6-5344-9F02-1F63A7ED71F5}"/>
              </a:ext>
            </a:extLst>
          </p:cNvPr>
          <p:cNvSpPr/>
          <p:nvPr/>
        </p:nvSpPr>
        <p:spPr>
          <a:xfrm>
            <a:off x="210608"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File Editor</a:t>
            </a:r>
          </a:p>
        </p:txBody>
      </p:sp>
      <p:sp>
        <p:nvSpPr>
          <p:cNvPr id="85" name="Rectangle 84">
            <a:extLst>
              <a:ext uri="{FF2B5EF4-FFF2-40B4-BE49-F238E27FC236}">
                <a16:creationId xmlns:a16="http://schemas.microsoft.com/office/drawing/2014/main" id="{BCCCA178-3BD1-974E-A649-9F0821B4E8DB}"/>
              </a:ext>
            </a:extLst>
          </p:cNvPr>
          <p:cNvSpPr/>
          <p:nvPr/>
        </p:nvSpPr>
        <p:spPr>
          <a:xfrm>
            <a:off x="5896271" y="610789"/>
            <a:ext cx="872249" cy="370465"/>
          </a:xfrm>
          <a:prstGeom prst="rect">
            <a:avLst/>
          </a:prstGeom>
          <a:solidFill>
            <a:srgbClr val="00B19E">
              <a:alpha val="96000"/>
            </a:srgbClr>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chemeClr val="tx1"/>
              </a:solidFill>
              <a:latin typeface="Menlo" charset="0"/>
              <a:ea typeface="Menlo" charset="0"/>
              <a:cs typeface="Menlo" charset="0"/>
            </a:endParaRPr>
          </a:p>
          <a:p>
            <a:pPr algn="ctr"/>
            <a:endParaRPr lang="en-US" sz="1100">
              <a:solidFill>
                <a:schemeClr val="tx1"/>
              </a:solidFill>
              <a:latin typeface="Menlo" charset="0"/>
              <a:ea typeface="Menlo" charset="0"/>
              <a:cs typeface="Menlo" charset="0"/>
            </a:endParaRPr>
          </a:p>
        </p:txBody>
      </p:sp>
      <p:pic>
        <p:nvPicPr>
          <p:cNvPr id="13" name="Picture 12">
            <a:extLst>
              <a:ext uri="{FF2B5EF4-FFF2-40B4-BE49-F238E27FC236}">
                <a16:creationId xmlns:a16="http://schemas.microsoft.com/office/drawing/2014/main" id="{221400D2-57A7-A749-B8F9-C023A7CEA2BA}"/>
              </a:ext>
            </a:extLst>
          </p:cNvPr>
          <p:cNvPicPr>
            <a:picLocks noChangeAspect="1"/>
          </p:cNvPicPr>
          <p:nvPr/>
        </p:nvPicPr>
        <p:blipFill>
          <a:blip r:embed="rId7"/>
          <a:stretch>
            <a:fillRect/>
          </a:stretch>
        </p:blipFill>
        <p:spPr>
          <a:xfrm>
            <a:off x="6036581" y="640403"/>
            <a:ext cx="589278" cy="311756"/>
          </a:xfrm>
          <a:prstGeom prst="rect">
            <a:avLst/>
          </a:prstGeom>
          <a:ln>
            <a:solidFill>
              <a:schemeClr val="bg1">
                <a:lumMod val="85000"/>
              </a:schemeClr>
            </a:solidFill>
          </a:ln>
        </p:spPr>
      </p:pic>
      <p:sp>
        <p:nvSpPr>
          <p:cNvPr id="72" name="Rectangle 71">
            <a:extLst>
              <a:ext uri="{FF2B5EF4-FFF2-40B4-BE49-F238E27FC236}">
                <a16:creationId xmlns:a16="http://schemas.microsoft.com/office/drawing/2014/main" id="{58691199-F13A-3A40-B3F3-882DAA99E199}"/>
              </a:ext>
            </a:extLst>
          </p:cNvPr>
          <p:cNvSpPr/>
          <p:nvPr/>
        </p:nvSpPr>
        <p:spPr>
          <a:xfrm>
            <a:off x="6931475" y="4077762"/>
            <a:ext cx="485836" cy="35720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IMS Ops</a:t>
            </a:r>
          </a:p>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API</a:t>
            </a:r>
          </a:p>
        </p:txBody>
      </p:sp>
      <p:sp>
        <p:nvSpPr>
          <p:cNvPr id="87" name="Rectangle 86">
            <a:extLst>
              <a:ext uri="{FF2B5EF4-FFF2-40B4-BE49-F238E27FC236}">
                <a16:creationId xmlns:a16="http://schemas.microsoft.com/office/drawing/2014/main" id="{03EF157D-A459-3D4C-9BA7-D66E89FE7C8E}"/>
              </a:ext>
            </a:extLst>
          </p:cNvPr>
          <p:cNvSpPr/>
          <p:nvPr/>
        </p:nvSpPr>
        <p:spPr>
          <a:xfrm>
            <a:off x="6961914" y="745010"/>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IMS</a:t>
            </a:r>
          </a:p>
        </p:txBody>
      </p:sp>
      <p:sp>
        <p:nvSpPr>
          <p:cNvPr id="90" name="Rectangle 89">
            <a:extLst>
              <a:ext uri="{FF2B5EF4-FFF2-40B4-BE49-F238E27FC236}">
                <a16:creationId xmlns:a16="http://schemas.microsoft.com/office/drawing/2014/main" id="{327195F8-48D4-7441-94C7-DB920529BA39}"/>
              </a:ext>
            </a:extLst>
          </p:cNvPr>
          <p:cNvSpPr/>
          <p:nvPr/>
        </p:nvSpPr>
        <p:spPr>
          <a:xfrm>
            <a:off x="7477433" y="74711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CICS</a:t>
            </a:r>
          </a:p>
        </p:txBody>
      </p:sp>
      <p:sp>
        <p:nvSpPr>
          <p:cNvPr id="92" name="Rectangle 91">
            <a:extLst>
              <a:ext uri="{FF2B5EF4-FFF2-40B4-BE49-F238E27FC236}">
                <a16:creationId xmlns:a16="http://schemas.microsoft.com/office/drawing/2014/main" id="{AD5478C9-5E56-9D46-8329-02F52C3385CD}"/>
              </a:ext>
            </a:extLst>
          </p:cNvPr>
          <p:cNvSpPr/>
          <p:nvPr/>
        </p:nvSpPr>
        <p:spPr>
          <a:xfrm>
            <a:off x="7970857" y="73858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a:solidFill>
                  <a:schemeClr val="tx1"/>
                </a:solidFill>
                <a:latin typeface="Arial" panose="020B0604020202020204" pitchFamily="34" charset="0"/>
                <a:ea typeface="Menlo" charset="0"/>
                <a:cs typeface="Arial" panose="020B0604020202020204" pitchFamily="34" charset="0"/>
              </a:rPr>
              <a:t>DB2</a:t>
            </a:r>
          </a:p>
        </p:txBody>
      </p:sp>
      <p:sp>
        <p:nvSpPr>
          <p:cNvPr id="95" name="Rectangle 94">
            <a:extLst>
              <a:ext uri="{FF2B5EF4-FFF2-40B4-BE49-F238E27FC236}">
                <a16:creationId xmlns:a16="http://schemas.microsoft.com/office/drawing/2014/main" id="{9D2244BC-A2A4-D74E-BBE8-EB631F506976}"/>
              </a:ext>
            </a:extLst>
          </p:cNvPr>
          <p:cNvSpPr/>
          <p:nvPr/>
        </p:nvSpPr>
        <p:spPr>
          <a:xfrm>
            <a:off x="6931475" y="4663624"/>
            <a:ext cx="485835" cy="357206"/>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IMS Connect</a:t>
            </a:r>
          </a:p>
        </p:txBody>
      </p:sp>
      <p:sp>
        <p:nvSpPr>
          <p:cNvPr id="98" name="Rectangle 97">
            <a:extLst>
              <a:ext uri="{FF2B5EF4-FFF2-40B4-BE49-F238E27FC236}">
                <a16:creationId xmlns:a16="http://schemas.microsoft.com/office/drawing/2014/main" id="{86332291-5142-D54E-A76D-38429542624A}"/>
              </a:ext>
            </a:extLst>
          </p:cNvPr>
          <p:cNvSpPr/>
          <p:nvPr/>
        </p:nvSpPr>
        <p:spPr>
          <a:xfrm>
            <a:off x="4641998" y="4110960"/>
            <a:ext cx="897737" cy="357205"/>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latin typeface="Arial" panose="020B0604020202020204" pitchFamily="34" charset="0"/>
                <a:ea typeface="Menlo" panose="020B0609030804020204" pitchFamily="49" charset="0"/>
                <a:cs typeface="Arial" panose="020B0604020202020204" pitchFamily="34" charset="0"/>
              </a:rPr>
              <a:t>REST API Extension Server</a:t>
            </a:r>
          </a:p>
        </p:txBody>
      </p:sp>
      <p:cxnSp>
        <p:nvCxnSpPr>
          <p:cNvPr id="99" name="Straight Arrow Connector 98">
            <a:extLst>
              <a:ext uri="{FF2B5EF4-FFF2-40B4-BE49-F238E27FC236}">
                <a16:creationId xmlns:a16="http://schemas.microsoft.com/office/drawing/2014/main" id="{4B42528F-1505-AD4C-9BDE-78737EA3D84D}"/>
              </a:ext>
            </a:extLst>
          </p:cNvPr>
          <p:cNvCxnSpPr>
            <a:cxnSpLocks/>
          </p:cNvCxnSpPr>
          <p:nvPr/>
        </p:nvCxnSpPr>
        <p:spPr>
          <a:xfrm>
            <a:off x="6293131" y="989965"/>
            <a:ext cx="22324" cy="30957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69C93468-CA2A-FA45-8519-4E7D1360318E}"/>
              </a:ext>
            </a:extLst>
          </p:cNvPr>
          <p:cNvSpPr/>
          <p:nvPr/>
        </p:nvSpPr>
        <p:spPr>
          <a:xfrm>
            <a:off x="7992317" y="4077762"/>
            <a:ext cx="406265" cy="357205"/>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DB2</a:t>
            </a:r>
          </a:p>
        </p:txBody>
      </p:sp>
      <p:sp>
        <p:nvSpPr>
          <p:cNvPr id="105" name="TextBox 104">
            <a:extLst>
              <a:ext uri="{FF2B5EF4-FFF2-40B4-BE49-F238E27FC236}">
                <a16:creationId xmlns:a16="http://schemas.microsoft.com/office/drawing/2014/main" id="{29D05D16-D827-4848-9292-C9EE09EA7BBB}"/>
              </a:ext>
            </a:extLst>
          </p:cNvPr>
          <p:cNvSpPr txBox="1"/>
          <p:nvPr/>
        </p:nvSpPr>
        <p:spPr>
          <a:xfrm>
            <a:off x="4887112" y="3896299"/>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nnnn</a:t>
            </a:r>
          </a:p>
        </p:txBody>
      </p:sp>
      <p:sp>
        <p:nvSpPr>
          <p:cNvPr id="108" name="Rectangle 107">
            <a:extLst>
              <a:ext uri="{FF2B5EF4-FFF2-40B4-BE49-F238E27FC236}">
                <a16:creationId xmlns:a16="http://schemas.microsoft.com/office/drawing/2014/main" id="{AC9A0780-B31F-684B-97D2-6B4D144E4464}"/>
              </a:ext>
            </a:extLst>
          </p:cNvPr>
          <p:cNvSpPr/>
          <p:nvPr/>
        </p:nvSpPr>
        <p:spPr>
          <a:xfrm>
            <a:off x="3950091" y="599394"/>
            <a:ext cx="432593" cy="219635"/>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latin typeface="Arial" panose="020B0604020202020204" pitchFamily="34" charset="0"/>
                <a:ea typeface="Menlo" panose="020B0609030804020204" pitchFamily="49" charset="0"/>
                <a:cs typeface="Arial" panose="020B0604020202020204" pitchFamily="34" charset="0"/>
              </a:rPr>
              <a:t>HTML</a:t>
            </a:r>
          </a:p>
        </p:txBody>
      </p:sp>
      <p:sp>
        <p:nvSpPr>
          <p:cNvPr id="112" name="Rectangle 111">
            <a:extLst>
              <a:ext uri="{FF2B5EF4-FFF2-40B4-BE49-F238E27FC236}">
                <a16:creationId xmlns:a16="http://schemas.microsoft.com/office/drawing/2014/main" id="{6F8067E1-A1AE-AA4E-914F-1E7325E2DDF4}"/>
              </a:ext>
            </a:extLst>
          </p:cNvPr>
          <p:cNvSpPr/>
          <p:nvPr/>
        </p:nvSpPr>
        <p:spPr>
          <a:xfrm>
            <a:off x="5238751" y="730221"/>
            <a:ext cx="463631" cy="203966"/>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5" dirty="0">
                <a:solidFill>
                  <a:schemeClr val="bg1"/>
                </a:solidFill>
                <a:latin typeface="Arial" panose="020B0604020202020204" pitchFamily="34" charset="0"/>
                <a:ea typeface="Menlo" panose="020B0609030804020204" pitchFamily="49" charset="0"/>
                <a:cs typeface="Arial" panose="020B0604020202020204" pitchFamily="34" charset="0"/>
              </a:rPr>
              <a:t>CLI</a:t>
            </a:r>
          </a:p>
          <a:p>
            <a:pPr algn="ctr"/>
            <a:r>
              <a:rPr lang="en-US" sz="525" dirty="0">
                <a:solidFill>
                  <a:schemeClr val="bg1"/>
                </a:solidFill>
                <a:latin typeface="Arial" panose="020B0604020202020204" pitchFamily="34" charset="0"/>
                <a:ea typeface="Menlo" panose="020B0609030804020204" pitchFamily="49" charset="0"/>
                <a:cs typeface="Arial" panose="020B0604020202020204" pitchFamily="34" charset="0"/>
              </a:rPr>
              <a:t>extension</a:t>
            </a:r>
          </a:p>
        </p:txBody>
      </p:sp>
      <p:pic>
        <p:nvPicPr>
          <p:cNvPr id="34" name="Picture 33">
            <a:extLst>
              <a:ext uri="{FF2B5EF4-FFF2-40B4-BE49-F238E27FC236}">
                <a16:creationId xmlns:a16="http://schemas.microsoft.com/office/drawing/2014/main" id="{CB2E0DA4-07B3-1A49-9A81-79381B0EFD47}"/>
              </a:ext>
            </a:extLst>
          </p:cNvPr>
          <p:cNvPicPr>
            <a:picLocks noChangeAspect="1"/>
          </p:cNvPicPr>
          <p:nvPr/>
        </p:nvPicPr>
        <p:blipFill>
          <a:blip r:embed="rId8"/>
          <a:stretch>
            <a:fillRect/>
          </a:stretch>
        </p:blipFill>
        <p:spPr>
          <a:xfrm>
            <a:off x="5999618" y="58125"/>
            <a:ext cx="353340" cy="230743"/>
          </a:xfrm>
          <a:prstGeom prst="rect">
            <a:avLst/>
          </a:prstGeom>
        </p:spPr>
      </p:pic>
      <p:pic>
        <p:nvPicPr>
          <p:cNvPr id="35" name="Picture 34">
            <a:extLst>
              <a:ext uri="{FF2B5EF4-FFF2-40B4-BE49-F238E27FC236}">
                <a16:creationId xmlns:a16="http://schemas.microsoft.com/office/drawing/2014/main" id="{E228FC63-B493-6942-A20B-7B8E61DE4EB9}"/>
              </a:ext>
            </a:extLst>
          </p:cNvPr>
          <p:cNvPicPr>
            <a:picLocks noChangeAspect="1"/>
          </p:cNvPicPr>
          <p:nvPr/>
        </p:nvPicPr>
        <p:blipFill>
          <a:blip r:embed="rId9"/>
          <a:stretch>
            <a:fillRect/>
          </a:stretch>
        </p:blipFill>
        <p:spPr>
          <a:xfrm>
            <a:off x="6766840" y="126649"/>
            <a:ext cx="138182" cy="138182"/>
          </a:xfrm>
          <a:prstGeom prst="rect">
            <a:avLst/>
          </a:prstGeom>
        </p:spPr>
      </p:pic>
      <p:sp>
        <p:nvSpPr>
          <p:cNvPr id="114" name="TextBox 113">
            <a:extLst>
              <a:ext uri="{FF2B5EF4-FFF2-40B4-BE49-F238E27FC236}">
                <a16:creationId xmlns:a16="http://schemas.microsoft.com/office/drawing/2014/main" id="{F3496A4C-19A3-9F45-A7F0-2B0C01CE0170}"/>
              </a:ext>
            </a:extLst>
          </p:cNvPr>
          <p:cNvSpPr txBox="1"/>
          <p:nvPr/>
        </p:nvSpPr>
        <p:spPr>
          <a:xfrm>
            <a:off x="6379987" y="20392"/>
            <a:ext cx="487030" cy="346249"/>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VS Code</a:t>
            </a:r>
          </a:p>
        </p:txBody>
      </p:sp>
      <p:cxnSp>
        <p:nvCxnSpPr>
          <p:cNvPr id="116" name="Straight Arrow Connector 115">
            <a:extLst>
              <a:ext uri="{FF2B5EF4-FFF2-40B4-BE49-F238E27FC236}">
                <a16:creationId xmlns:a16="http://schemas.microsoft.com/office/drawing/2014/main" id="{6D4217B5-9051-B747-9EB1-3A0C82F62759}"/>
              </a:ext>
            </a:extLst>
          </p:cNvPr>
          <p:cNvCxnSpPr>
            <a:cxnSpLocks/>
          </p:cNvCxnSpPr>
          <p:nvPr/>
        </p:nvCxnSpPr>
        <p:spPr>
          <a:xfrm>
            <a:off x="6057439" y="309489"/>
            <a:ext cx="0" cy="227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AD30A28-F630-9E41-98B0-135638908344}"/>
              </a:ext>
            </a:extLst>
          </p:cNvPr>
          <p:cNvSpPr txBox="1"/>
          <p:nvPr/>
        </p:nvSpPr>
        <p:spPr>
          <a:xfrm>
            <a:off x="2581425" y="3123851"/>
            <a:ext cx="524503" cy="276999"/>
          </a:xfrm>
          <a:prstGeom prst="rect">
            <a:avLst/>
          </a:prstGeom>
          <a:noFill/>
        </p:spPr>
        <p:txBody>
          <a:bodyPr wrap="none"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node</a:t>
            </a:r>
          </a:p>
        </p:txBody>
      </p:sp>
      <p:sp>
        <p:nvSpPr>
          <p:cNvPr id="125" name="Left Arrow 124">
            <a:extLst>
              <a:ext uri="{FF2B5EF4-FFF2-40B4-BE49-F238E27FC236}">
                <a16:creationId xmlns:a16="http://schemas.microsoft.com/office/drawing/2014/main" id="{FFF300D1-389A-D94E-9006-ADA64C22144A}"/>
              </a:ext>
            </a:extLst>
          </p:cNvPr>
          <p:cNvSpPr/>
          <p:nvPr/>
        </p:nvSpPr>
        <p:spPr>
          <a:xfrm>
            <a:off x="1756309" y="2884152"/>
            <a:ext cx="1436162" cy="363474"/>
          </a:xfrm>
          <a:prstGeom prst="leftArrow">
            <a:avLst/>
          </a:prstGeom>
          <a:solidFill>
            <a:schemeClr val="accent1">
              <a:lumMod val="20000"/>
              <a:lumOff val="80000"/>
            </a:schemeClr>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Included as apps</a:t>
            </a:r>
          </a:p>
        </p:txBody>
      </p:sp>
      <p:sp>
        <p:nvSpPr>
          <p:cNvPr id="126" name="Rectangle 125">
            <a:extLst>
              <a:ext uri="{FF2B5EF4-FFF2-40B4-BE49-F238E27FC236}">
                <a16:creationId xmlns:a16="http://schemas.microsoft.com/office/drawing/2014/main" id="{6499A0B0-043E-6F4F-B3CD-A7E0448871C6}"/>
              </a:ext>
            </a:extLst>
          </p:cNvPr>
          <p:cNvSpPr/>
          <p:nvPr/>
        </p:nvSpPr>
        <p:spPr>
          <a:xfrm>
            <a:off x="3189130" y="2767383"/>
            <a:ext cx="1207937" cy="502439"/>
          </a:xfrm>
          <a:prstGeom prst="rect">
            <a:avLst/>
          </a:prstGeom>
          <a:noFill/>
          <a:ln w="25400">
            <a:solidFill>
              <a:srgbClr val="00B19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enlo" panose="020B0609030804020204" pitchFamily="49" charset="0"/>
              <a:ea typeface="Menlo" panose="020B0609030804020204" pitchFamily="49" charset="0"/>
              <a:cs typeface="Menlo" panose="020B0609030804020204" pitchFamily="49" charset="0"/>
            </a:endParaRPr>
          </a:p>
        </p:txBody>
      </p:sp>
      <p:pic>
        <p:nvPicPr>
          <p:cNvPr id="130" name="Picture 129">
            <a:extLst>
              <a:ext uri="{FF2B5EF4-FFF2-40B4-BE49-F238E27FC236}">
                <a16:creationId xmlns:a16="http://schemas.microsoft.com/office/drawing/2014/main" id="{CD22F1B5-8409-E949-9F0E-40313427A5FC}"/>
              </a:ext>
            </a:extLst>
          </p:cNvPr>
          <p:cNvPicPr>
            <a:picLocks noChangeAspect="1"/>
          </p:cNvPicPr>
          <p:nvPr/>
        </p:nvPicPr>
        <p:blipFill>
          <a:blip r:embed="rId10"/>
          <a:stretch>
            <a:fillRect/>
          </a:stretch>
        </p:blipFill>
        <p:spPr>
          <a:xfrm>
            <a:off x="269155" y="597493"/>
            <a:ext cx="520274" cy="243487"/>
          </a:xfrm>
          <a:prstGeom prst="rect">
            <a:avLst/>
          </a:prstGeom>
        </p:spPr>
      </p:pic>
      <p:cxnSp>
        <p:nvCxnSpPr>
          <p:cNvPr id="132" name="Straight Connector 131">
            <a:extLst>
              <a:ext uri="{FF2B5EF4-FFF2-40B4-BE49-F238E27FC236}">
                <a16:creationId xmlns:a16="http://schemas.microsoft.com/office/drawing/2014/main" id="{810C9CD3-9C88-9544-A3D7-8123C2A2A7B1}"/>
              </a:ext>
            </a:extLst>
          </p:cNvPr>
          <p:cNvCxnSpPr>
            <a:cxnSpLocks/>
          </p:cNvCxnSpPr>
          <p:nvPr/>
        </p:nvCxnSpPr>
        <p:spPr>
          <a:xfrm>
            <a:off x="3685484" y="272460"/>
            <a:ext cx="0" cy="79880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5835E822-9EAF-EC46-A869-517F247DD985}"/>
              </a:ext>
            </a:extLst>
          </p:cNvPr>
          <p:cNvSpPr txBox="1"/>
          <p:nvPr/>
        </p:nvSpPr>
        <p:spPr>
          <a:xfrm>
            <a:off x="181126" y="309489"/>
            <a:ext cx="987771"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desktop apps</a:t>
            </a:r>
          </a:p>
        </p:txBody>
      </p:sp>
      <p:sp>
        <p:nvSpPr>
          <p:cNvPr id="135" name="TextBox 134">
            <a:extLst>
              <a:ext uri="{FF2B5EF4-FFF2-40B4-BE49-F238E27FC236}">
                <a16:creationId xmlns:a16="http://schemas.microsoft.com/office/drawing/2014/main" id="{97532F09-0E15-5147-92C7-F00D56198F3B}"/>
              </a:ext>
            </a:extLst>
          </p:cNvPr>
          <p:cNvSpPr txBox="1"/>
          <p:nvPr/>
        </p:nvSpPr>
        <p:spPr>
          <a:xfrm>
            <a:off x="3685633" y="309489"/>
            <a:ext cx="944489"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Extension Plugins</a:t>
            </a:r>
          </a:p>
        </p:txBody>
      </p:sp>
      <p:sp>
        <p:nvSpPr>
          <p:cNvPr id="136" name="TextBox 135">
            <a:extLst>
              <a:ext uri="{FF2B5EF4-FFF2-40B4-BE49-F238E27FC236}">
                <a16:creationId xmlns:a16="http://schemas.microsoft.com/office/drawing/2014/main" id="{8BA091DE-6769-C747-892C-2F59F0C931EA}"/>
              </a:ext>
            </a:extLst>
          </p:cNvPr>
          <p:cNvSpPr txBox="1"/>
          <p:nvPr/>
        </p:nvSpPr>
        <p:spPr>
          <a:xfrm>
            <a:off x="5170183" y="407095"/>
            <a:ext cx="604653" cy="323165"/>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Extension</a:t>
            </a:r>
          </a:p>
          <a:p>
            <a:r>
              <a:rPr lang="en-US" sz="750" dirty="0">
                <a:latin typeface="Arial" panose="020B0604020202020204" pitchFamily="34" charset="0"/>
                <a:cs typeface="Arial" panose="020B0604020202020204" pitchFamily="34" charset="0"/>
              </a:rPr>
              <a:t>Plugins</a:t>
            </a:r>
          </a:p>
        </p:txBody>
      </p:sp>
      <p:sp>
        <p:nvSpPr>
          <p:cNvPr id="140" name="TextBox 139">
            <a:extLst>
              <a:ext uri="{FF2B5EF4-FFF2-40B4-BE49-F238E27FC236}">
                <a16:creationId xmlns:a16="http://schemas.microsoft.com/office/drawing/2014/main" id="{54680ECA-31F3-314A-8732-C39143295BC2}"/>
              </a:ext>
            </a:extLst>
          </p:cNvPr>
          <p:cNvSpPr txBox="1"/>
          <p:nvPr/>
        </p:nvSpPr>
        <p:spPr>
          <a:xfrm>
            <a:off x="6079321" y="406429"/>
            <a:ext cx="567784"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CLI</a:t>
            </a:r>
          </a:p>
        </p:txBody>
      </p:sp>
      <p:cxnSp>
        <p:nvCxnSpPr>
          <p:cNvPr id="141" name="Straight Connector 140">
            <a:extLst>
              <a:ext uri="{FF2B5EF4-FFF2-40B4-BE49-F238E27FC236}">
                <a16:creationId xmlns:a16="http://schemas.microsoft.com/office/drawing/2014/main" id="{C835EE13-36AC-B643-AB6E-5BA554335981}"/>
              </a:ext>
            </a:extLst>
          </p:cNvPr>
          <p:cNvCxnSpPr>
            <a:cxnSpLocks/>
          </p:cNvCxnSpPr>
          <p:nvPr/>
        </p:nvCxnSpPr>
        <p:spPr>
          <a:xfrm>
            <a:off x="6865208" y="406429"/>
            <a:ext cx="0" cy="658927"/>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3948393E-6738-C84D-8AB0-02473AEA0976}"/>
              </a:ext>
            </a:extLst>
          </p:cNvPr>
          <p:cNvSpPr txBox="1"/>
          <p:nvPr/>
        </p:nvSpPr>
        <p:spPr>
          <a:xfrm>
            <a:off x="7452802" y="406429"/>
            <a:ext cx="886781"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Extensions</a:t>
            </a:r>
          </a:p>
        </p:txBody>
      </p:sp>
      <p:cxnSp>
        <p:nvCxnSpPr>
          <p:cNvPr id="67" name="Straight Arrow Connector 66">
            <a:extLst>
              <a:ext uri="{FF2B5EF4-FFF2-40B4-BE49-F238E27FC236}">
                <a16:creationId xmlns:a16="http://schemas.microsoft.com/office/drawing/2014/main" id="{14C9C9C0-A1B2-754A-8AC7-11549460EE6B}"/>
              </a:ext>
            </a:extLst>
          </p:cNvPr>
          <p:cNvCxnSpPr>
            <a:cxnSpLocks/>
          </p:cNvCxnSpPr>
          <p:nvPr/>
        </p:nvCxnSpPr>
        <p:spPr>
          <a:xfrm>
            <a:off x="1326702" y="3179832"/>
            <a:ext cx="5477" cy="2662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EA7A4A73-0660-F348-A403-92BF9AF64AE2}"/>
              </a:ext>
            </a:extLst>
          </p:cNvPr>
          <p:cNvSpPr txBox="1"/>
          <p:nvPr/>
        </p:nvSpPr>
        <p:spPr>
          <a:xfrm>
            <a:off x="2184262" y="4663624"/>
            <a:ext cx="1086434" cy="253916"/>
          </a:xfrm>
          <a:prstGeom prst="rect">
            <a:avLst/>
          </a:prstGeom>
          <a:solidFill>
            <a:schemeClr val="tx1"/>
          </a:solid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/S ZWESISTC</a:t>
            </a:r>
          </a:p>
        </p:txBody>
      </p:sp>
      <p:sp>
        <p:nvSpPr>
          <p:cNvPr id="151" name="TextBox 150">
            <a:extLst>
              <a:ext uri="{FF2B5EF4-FFF2-40B4-BE49-F238E27FC236}">
                <a16:creationId xmlns:a16="http://schemas.microsoft.com/office/drawing/2014/main" id="{9EBFC8B3-1FFB-6249-8C02-67166F302C23}"/>
              </a:ext>
            </a:extLst>
          </p:cNvPr>
          <p:cNvSpPr txBox="1"/>
          <p:nvPr/>
        </p:nvSpPr>
        <p:spPr>
          <a:xfrm>
            <a:off x="2198937" y="3515088"/>
            <a:ext cx="1095172" cy="253916"/>
          </a:xfrm>
          <a:prstGeom prst="rect">
            <a:avLst/>
          </a:prstGeom>
          <a:solidFill>
            <a:schemeClr val="tx1"/>
          </a:solidFill>
        </p:spPr>
        <p:txBody>
          <a:bodyPr wrap="non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/S ZWESVSTC</a:t>
            </a:r>
          </a:p>
        </p:txBody>
      </p:sp>
      <p:cxnSp>
        <p:nvCxnSpPr>
          <p:cNvPr id="1208" name="Straight Connector 1207">
            <a:extLst>
              <a:ext uri="{FF2B5EF4-FFF2-40B4-BE49-F238E27FC236}">
                <a16:creationId xmlns:a16="http://schemas.microsoft.com/office/drawing/2014/main" id="{9DEFCEED-FF38-6441-93B4-64CD5178FF46}"/>
              </a:ext>
            </a:extLst>
          </p:cNvPr>
          <p:cNvCxnSpPr>
            <a:cxnSpLocks/>
          </p:cNvCxnSpPr>
          <p:nvPr/>
        </p:nvCxnSpPr>
        <p:spPr>
          <a:xfrm>
            <a:off x="5809541" y="406429"/>
            <a:ext cx="0" cy="6648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E958CF02-D7F2-524F-9C43-0091770F3EAB}"/>
              </a:ext>
            </a:extLst>
          </p:cNvPr>
          <p:cNvSpPr/>
          <p:nvPr/>
        </p:nvSpPr>
        <p:spPr>
          <a:xfrm>
            <a:off x="7512107" y="4085710"/>
            <a:ext cx="406264" cy="349256"/>
          </a:xfrm>
          <a:prstGeom prst="rect">
            <a:avLst/>
          </a:prstGeom>
          <a:pattFill prst="pct5">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CICS CMCI</a:t>
            </a:r>
          </a:p>
        </p:txBody>
      </p:sp>
      <p:cxnSp>
        <p:nvCxnSpPr>
          <p:cNvPr id="109" name="Straight Arrow Connector 108">
            <a:extLst>
              <a:ext uri="{FF2B5EF4-FFF2-40B4-BE49-F238E27FC236}">
                <a16:creationId xmlns:a16="http://schemas.microsoft.com/office/drawing/2014/main" id="{51D5112B-37DA-7849-B4D4-C47A036D7097}"/>
              </a:ext>
            </a:extLst>
          </p:cNvPr>
          <p:cNvCxnSpPr>
            <a:cxnSpLocks/>
          </p:cNvCxnSpPr>
          <p:nvPr/>
        </p:nvCxnSpPr>
        <p:spPr>
          <a:xfrm>
            <a:off x="7204867" y="4458733"/>
            <a:ext cx="0" cy="1728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4E4D710-81E8-B54C-A5BC-698A58D4C5BE}"/>
              </a:ext>
            </a:extLst>
          </p:cNvPr>
          <p:cNvSpPr/>
          <p:nvPr/>
        </p:nvSpPr>
        <p:spPr>
          <a:xfrm>
            <a:off x="8468221" y="73798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MQ</a:t>
            </a:r>
          </a:p>
        </p:txBody>
      </p:sp>
      <p:sp>
        <p:nvSpPr>
          <p:cNvPr id="120" name="Rectangle 119">
            <a:extLst>
              <a:ext uri="{FF2B5EF4-FFF2-40B4-BE49-F238E27FC236}">
                <a16:creationId xmlns:a16="http://schemas.microsoft.com/office/drawing/2014/main" id="{D14F4F09-5482-C047-9879-AC4E5FA6F59A}"/>
              </a:ext>
            </a:extLst>
          </p:cNvPr>
          <p:cNvSpPr/>
          <p:nvPr/>
        </p:nvSpPr>
        <p:spPr>
          <a:xfrm>
            <a:off x="8464728" y="4077952"/>
            <a:ext cx="508861" cy="357205"/>
          </a:xfrm>
          <a:prstGeom prst="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MQ Console</a:t>
            </a:r>
          </a:p>
        </p:txBody>
      </p:sp>
      <p:sp>
        <p:nvSpPr>
          <p:cNvPr id="122" name="TextBox 121">
            <a:extLst>
              <a:ext uri="{FF2B5EF4-FFF2-40B4-BE49-F238E27FC236}">
                <a16:creationId xmlns:a16="http://schemas.microsoft.com/office/drawing/2014/main" id="{7044D4EE-C0E9-514C-9611-A07D49E58FF4}"/>
              </a:ext>
            </a:extLst>
          </p:cNvPr>
          <p:cNvSpPr txBox="1"/>
          <p:nvPr/>
        </p:nvSpPr>
        <p:spPr>
          <a:xfrm>
            <a:off x="5414504" y="33185"/>
            <a:ext cx="580608" cy="346249"/>
          </a:xfrm>
          <a:prstGeom prst="rect">
            <a:avLst/>
          </a:prstGeom>
          <a:noFill/>
        </p:spPr>
        <p:txBody>
          <a:bodyPr wrap="none" rtlCol="0">
            <a:spAutoFit/>
          </a:bodyPr>
          <a:lstStyle/>
          <a:p>
            <a:r>
              <a:rPr lang="en-US" sz="825" dirty="0" err="1">
                <a:latin typeface="Arial" panose="020B0604020202020204" pitchFamily="34" charset="0"/>
                <a:cs typeface="Arial" panose="020B0604020202020204" pitchFamily="34" charset="0"/>
              </a:rPr>
              <a:t>Zowe</a:t>
            </a:r>
            <a:endParaRPr lang="en-US" sz="825" dirty="0">
              <a:latin typeface="Arial" panose="020B0604020202020204" pitchFamily="34" charset="0"/>
              <a:cs typeface="Arial" panose="020B0604020202020204" pitchFamily="34" charset="0"/>
            </a:endParaRPr>
          </a:p>
          <a:p>
            <a:r>
              <a:rPr lang="en-US" sz="825" dirty="0">
                <a:latin typeface="Arial" panose="020B0604020202020204" pitchFamily="34" charset="0"/>
                <a:cs typeface="Arial" panose="020B0604020202020204" pitchFamily="34" charset="0"/>
              </a:rPr>
              <a:t>Explorer</a:t>
            </a:r>
          </a:p>
        </p:txBody>
      </p:sp>
      <p:sp>
        <p:nvSpPr>
          <p:cNvPr id="124" name="Rectangle 123">
            <a:extLst>
              <a:ext uri="{FF2B5EF4-FFF2-40B4-BE49-F238E27FC236}">
                <a16:creationId xmlns:a16="http://schemas.microsoft.com/office/drawing/2014/main" id="{2F894607-0364-CE4A-9484-FF2048EBBB02}"/>
              </a:ext>
            </a:extLst>
          </p:cNvPr>
          <p:cNvSpPr/>
          <p:nvPr/>
        </p:nvSpPr>
        <p:spPr>
          <a:xfrm rot="5400000">
            <a:off x="6898957" y="321670"/>
            <a:ext cx="449885" cy="3496406"/>
          </a:xfrm>
          <a:prstGeom prst="rect">
            <a:avLst/>
          </a:prstGeom>
          <a:solidFill>
            <a:schemeClr val="accent4">
              <a:lumMod val="60000"/>
              <a:lumOff val="40000"/>
              <a:alpha val="2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9" name="Straight Arrow Connector 88">
            <a:extLst>
              <a:ext uri="{FF2B5EF4-FFF2-40B4-BE49-F238E27FC236}">
                <a16:creationId xmlns:a16="http://schemas.microsoft.com/office/drawing/2014/main" id="{3C6B5AD8-4D55-CC45-B07C-E9F3CF05C3FF}"/>
              </a:ext>
            </a:extLst>
          </p:cNvPr>
          <p:cNvCxnSpPr>
            <a:cxnSpLocks/>
          </p:cNvCxnSpPr>
          <p:nvPr/>
        </p:nvCxnSpPr>
        <p:spPr>
          <a:xfrm>
            <a:off x="7171375" y="958498"/>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61BFE1-0158-274C-AE10-9E9FC9AC283F}"/>
              </a:ext>
            </a:extLst>
          </p:cNvPr>
          <p:cNvCxnSpPr>
            <a:cxnSpLocks/>
          </p:cNvCxnSpPr>
          <p:nvPr/>
        </p:nvCxnSpPr>
        <p:spPr>
          <a:xfrm>
            <a:off x="7695512" y="958498"/>
            <a:ext cx="27635"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FB54455B-F561-204A-AC10-2892A7C9C45D}"/>
              </a:ext>
            </a:extLst>
          </p:cNvPr>
          <p:cNvCxnSpPr>
            <a:cxnSpLocks/>
          </p:cNvCxnSpPr>
          <p:nvPr/>
        </p:nvCxnSpPr>
        <p:spPr>
          <a:xfrm>
            <a:off x="8196654" y="956689"/>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113AD8D-B983-1040-B2A0-BA3AF06D0552}"/>
              </a:ext>
            </a:extLst>
          </p:cNvPr>
          <p:cNvCxnSpPr>
            <a:cxnSpLocks/>
          </p:cNvCxnSpPr>
          <p:nvPr/>
        </p:nvCxnSpPr>
        <p:spPr>
          <a:xfrm>
            <a:off x="8704445" y="958564"/>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FF216FB2-1321-9844-A64C-723CDEBB778E}"/>
              </a:ext>
            </a:extLst>
          </p:cNvPr>
          <p:cNvSpPr/>
          <p:nvPr/>
        </p:nvSpPr>
        <p:spPr>
          <a:xfrm rot="5400000">
            <a:off x="592080" y="1896581"/>
            <a:ext cx="446909" cy="350904"/>
          </a:xfrm>
          <a:prstGeom prst="rect">
            <a:avLst/>
          </a:prstGeom>
          <a:solidFill>
            <a:schemeClr val="accent4">
              <a:lumMod val="60000"/>
              <a:lumOff val="40000"/>
              <a:alpha val="2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9" name="Straight Arrow Connector 118">
            <a:extLst>
              <a:ext uri="{FF2B5EF4-FFF2-40B4-BE49-F238E27FC236}">
                <a16:creationId xmlns:a16="http://schemas.microsoft.com/office/drawing/2014/main" id="{1F8E9A04-A8E5-9C44-8C46-7640590D4782}"/>
              </a:ext>
            </a:extLst>
          </p:cNvPr>
          <p:cNvCxnSpPr>
            <a:cxnSpLocks/>
          </p:cNvCxnSpPr>
          <p:nvPr/>
        </p:nvCxnSpPr>
        <p:spPr>
          <a:xfrm>
            <a:off x="705665" y="1304035"/>
            <a:ext cx="0" cy="11950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7AFC2FD-FEAC-2348-994A-B3A8B39CB18D}"/>
              </a:ext>
            </a:extLst>
          </p:cNvPr>
          <p:cNvCxnSpPr>
            <a:cxnSpLocks/>
            <a:stCxn id="128" idx="2"/>
          </p:cNvCxnSpPr>
          <p:nvPr/>
        </p:nvCxnSpPr>
        <p:spPr>
          <a:xfrm flipV="1">
            <a:off x="640083" y="2059497"/>
            <a:ext cx="8245603" cy="1253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9D4E75-79D8-974E-B4CD-A50062F6AD6D}"/>
              </a:ext>
            </a:extLst>
          </p:cNvPr>
          <p:cNvSpPr txBox="1"/>
          <p:nvPr/>
        </p:nvSpPr>
        <p:spPr>
          <a:xfrm>
            <a:off x="6634715" y="1889179"/>
            <a:ext cx="1672253"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(optional       needed for    SSO/MFA)</a:t>
            </a:r>
          </a:p>
        </p:txBody>
      </p:sp>
      <p:sp>
        <p:nvSpPr>
          <p:cNvPr id="137" name="Rectangle 136">
            <a:extLst>
              <a:ext uri="{FF2B5EF4-FFF2-40B4-BE49-F238E27FC236}">
                <a16:creationId xmlns:a16="http://schemas.microsoft.com/office/drawing/2014/main" id="{DB2FC6CD-D8D6-724F-BE72-55E84EF914B6}"/>
              </a:ext>
            </a:extLst>
          </p:cNvPr>
          <p:cNvSpPr/>
          <p:nvPr/>
        </p:nvSpPr>
        <p:spPr>
          <a:xfrm>
            <a:off x="2520535" y="2535213"/>
            <a:ext cx="576178" cy="277000"/>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API Discovery</a:t>
            </a:r>
          </a:p>
        </p:txBody>
      </p:sp>
      <p:sp>
        <p:nvSpPr>
          <p:cNvPr id="138" name="Rectangle 137">
            <a:extLst>
              <a:ext uri="{FF2B5EF4-FFF2-40B4-BE49-F238E27FC236}">
                <a16:creationId xmlns:a16="http://schemas.microsoft.com/office/drawing/2014/main" id="{3393705B-5787-6447-9F08-340A717D7704}"/>
              </a:ext>
            </a:extLst>
          </p:cNvPr>
          <p:cNvSpPr/>
          <p:nvPr/>
        </p:nvSpPr>
        <p:spPr>
          <a:xfrm>
            <a:off x="691688" y="2902320"/>
            <a:ext cx="434717" cy="25871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panose="020B0609030804020204" pitchFamily="49" charset="0"/>
                <a:cs typeface="Arial" panose="020B0604020202020204" pitchFamily="34" charset="0"/>
              </a:rPr>
              <a:t>VT Terminal</a:t>
            </a:r>
          </a:p>
        </p:txBody>
      </p:sp>
      <p:sp>
        <p:nvSpPr>
          <p:cNvPr id="139" name="TextBox 138">
            <a:extLst>
              <a:ext uri="{FF2B5EF4-FFF2-40B4-BE49-F238E27FC236}">
                <a16:creationId xmlns:a16="http://schemas.microsoft.com/office/drawing/2014/main" id="{1A577E84-65E5-0A43-AFE2-35C4D24B34CC}"/>
              </a:ext>
            </a:extLst>
          </p:cNvPr>
          <p:cNvSpPr txBox="1"/>
          <p:nvPr/>
        </p:nvSpPr>
        <p:spPr>
          <a:xfrm>
            <a:off x="3154916" y="1875571"/>
            <a:ext cx="707245"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API Gateway</a:t>
            </a:r>
          </a:p>
        </p:txBody>
      </p:sp>
      <p:sp>
        <p:nvSpPr>
          <p:cNvPr id="142" name="Rectangle 141">
            <a:extLst>
              <a:ext uri="{FF2B5EF4-FFF2-40B4-BE49-F238E27FC236}">
                <a16:creationId xmlns:a16="http://schemas.microsoft.com/office/drawing/2014/main" id="{E17F3A9C-A6B3-9F45-A0B2-B5E10E56C36B}"/>
              </a:ext>
            </a:extLst>
          </p:cNvPr>
          <p:cNvSpPr/>
          <p:nvPr/>
        </p:nvSpPr>
        <p:spPr>
          <a:xfrm>
            <a:off x="1185809" y="2691683"/>
            <a:ext cx="427343" cy="1631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Apps…</a:t>
            </a:r>
          </a:p>
        </p:txBody>
      </p:sp>
      <p:cxnSp>
        <p:nvCxnSpPr>
          <p:cNvPr id="145" name="Straight Arrow Connector 144">
            <a:extLst>
              <a:ext uri="{FF2B5EF4-FFF2-40B4-BE49-F238E27FC236}">
                <a16:creationId xmlns:a16="http://schemas.microsoft.com/office/drawing/2014/main" id="{78B8D34A-A4EF-C24F-BAB8-5866EDB0F1BE}"/>
              </a:ext>
            </a:extLst>
          </p:cNvPr>
          <p:cNvCxnSpPr>
            <a:cxnSpLocks/>
          </p:cNvCxnSpPr>
          <p:nvPr/>
        </p:nvCxnSpPr>
        <p:spPr>
          <a:xfrm flipH="1">
            <a:off x="210609" y="2767383"/>
            <a:ext cx="46539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FAD78958-39B3-E847-863C-325E88A9827D}"/>
              </a:ext>
            </a:extLst>
          </p:cNvPr>
          <p:cNvSpPr/>
          <p:nvPr/>
        </p:nvSpPr>
        <p:spPr>
          <a:xfrm rot="16200000">
            <a:off x="-102922" y="2498824"/>
            <a:ext cx="485835" cy="174189"/>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Telnet</a:t>
            </a:r>
          </a:p>
        </p:txBody>
      </p:sp>
      <p:sp>
        <p:nvSpPr>
          <p:cNvPr id="148" name="Rectangle 147">
            <a:extLst>
              <a:ext uri="{FF2B5EF4-FFF2-40B4-BE49-F238E27FC236}">
                <a16:creationId xmlns:a16="http://schemas.microsoft.com/office/drawing/2014/main" id="{CFCC39B9-A66F-274C-8766-AC1F4319BB48}"/>
              </a:ext>
            </a:extLst>
          </p:cNvPr>
          <p:cNvSpPr/>
          <p:nvPr/>
        </p:nvSpPr>
        <p:spPr>
          <a:xfrm rot="16200000">
            <a:off x="-38255" y="3043037"/>
            <a:ext cx="332056" cy="172388"/>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SSH</a:t>
            </a:r>
          </a:p>
        </p:txBody>
      </p:sp>
      <p:cxnSp>
        <p:nvCxnSpPr>
          <p:cNvPr id="152" name="Straight Arrow Connector 151">
            <a:extLst>
              <a:ext uri="{FF2B5EF4-FFF2-40B4-BE49-F238E27FC236}">
                <a16:creationId xmlns:a16="http://schemas.microsoft.com/office/drawing/2014/main" id="{8B4E65BC-7F46-2A46-B1CB-3C61477301DB}"/>
              </a:ext>
            </a:extLst>
          </p:cNvPr>
          <p:cNvCxnSpPr>
            <a:cxnSpLocks/>
          </p:cNvCxnSpPr>
          <p:nvPr/>
        </p:nvCxnSpPr>
        <p:spPr>
          <a:xfrm flipH="1">
            <a:off x="213360" y="3084299"/>
            <a:ext cx="3920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591933A4-9DBB-2244-B14A-D11B55D7526E}"/>
              </a:ext>
            </a:extLst>
          </p:cNvPr>
          <p:cNvSpPr txBox="1"/>
          <p:nvPr/>
        </p:nvSpPr>
        <p:spPr>
          <a:xfrm rot="16200000">
            <a:off x="148109" y="3101959"/>
            <a:ext cx="303288"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22</a:t>
            </a:r>
          </a:p>
        </p:txBody>
      </p:sp>
      <p:sp>
        <p:nvSpPr>
          <p:cNvPr id="158" name="TextBox 157">
            <a:extLst>
              <a:ext uri="{FF2B5EF4-FFF2-40B4-BE49-F238E27FC236}">
                <a16:creationId xmlns:a16="http://schemas.microsoft.com/office/drawing/2014/main" id="{DB5CFE37-047F-AA45-B74D-56CFF1858866}"/>
              </a:ext>
            </a:extLst>
          </p:cNvPr>
          <p:cNvSpPr txBox="1"/>
          <p:nvPr/>
        </p:nvSpPr>
        <p:spPr>
          <a:xfrm rot="16200000">
            <a:off x="161596" y="2529854"/>
            <a:ext cx="303288"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23</a:t>
            </a:r>
          </a:p>
        </p:txBody>
      </p:sp>
      <p:cxnSp>
        <p:nvCxnSpPr>
          <p:cNvPr id="157" name="Elbow Connector 156">
            <a:extLst>
              <a:ext uri="{FF2B5EF4-FFF2-40B4-BE49-F238E27FC236}">
                <a16:creationId xmlns:a16="http://schemas.microsoft.com/office/drawing/2014/main" id="{E047CDB2-79BF-1045-B58C-52A4B57E07BA}"/>
              </a:ext>
            </a:extLst>
          </p:cNvPr>
          <p:cNvCxnSpPr>
            <a:cxnSpLocks/>
            <a:stCxn id="61" idx="1"/>
          </p:cNvCxnSpPr>
          <p:nvPr/>
        </p:nvCxnSpPr>
        <p:spPr>
          <a:xfrm rot="10800000" flipV="1">
            <a:off x="227095" y="2842568"/>
            <a:ext cx="411242" cy="176034"/>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D7044A3-253D-A14C-A1A8-C730E2C88A92}"/>
              </a:ext>
            </a:extLst>
          </p:cNvPr>
          <p:cNvSpPr txBox="1"/>
          <p:nvPr/>
        </p:nvSpPr>
        <p:spPr>
          <a:xfrm>
            <a:off x="694625" y="2507197"/>
            <a:ext cx="412292"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ZLUX</a:t>
            </a:r>
          </a:p>
        </p:txBody>
      </p:sp>
      <p:sp>
        <p:nvSpPr>
          <p:cNvPr id="131" name="TextBox 130">
            <a:extLst>
              <a:ext uri="{FF2B5EF4-FFF2-40B4-BE49-F238E27FC236}">
                <a16:creationId xmlns:a16="http://schemas.microsoft.com/office/drawing/2014/main" id="{91CCDF08-B5C5-5549-A8D7-30660EADEC08}"/>
              </a:ext>
            </a:extLst>
          </p:cNvPr>
          <p:cNvSpPr txBox="1"/>
          <p:nvPr/>
        </p:nvSpPr>
        <p:spPr>
          <a:xfrm>
            <a:off x="3491820" y="4452281"/>
            <a:ext cx="470000" cy="253916"/>
          </a:xfrm>
          <a:prstGeom prst="rect">
            <a:avLst/>
          </a:prstGeom>
          <a:noFill/>
        </p:spPr>
        <p:txBody>
          <a:bodyPr wrap="none" rtlCol="0">
            <a:spAutoFit/>
          </a:bodyPr>
          <a:lstStyle/>
          <a:p>
            <a:r>
              <a:rPr lang="en-US" sz="1050" dirty="0">
                <a:solidFill>
                  <a:schemeClr val="accent4">
                    <a:lumMod val="75000"/>
                  </a:schemeClr>
                </a:solidFill>
                <a:latin typeface="Arial" panose="020B0604020202020204" pitchFamily="34" charset="0"/>
                <a:cs typeface="Arial" panose="020B0604020202020204" pitchFamily="34" charset="0"/>
              </a:rPr>
              <a:t>Java</a:t>
            </a:r>
          </a:p>
        </p:txBody>
      </p:sp>
      <p:sp>
        <p:nvSpPr>
          <p:cNvPr id="146" name="TextBox 145">
            <a:extLst>
              <a:ext uri="{FF2B5EF4-FFF2-40B4-BE49-F238E27FC236}">
                <a16:creationId xmlns:a16="http://schemas.microsoft.com/office/drawing/2014/main" id="{518F8221-BEA5-8642-B541-E261F133B78B}"/>
              </a:ext>
            </a:extLst>
          </p:cNvPr>
          <p:cNvSpPr txBox="1"/>
          <p:nvPr/>
        </p:nvSpPr>
        <p:spPr>
          <a:xfrm>
            <a:off x="3484956" y="4637426"/>
            <a:ext cx="643125" cy="253916"/>
          </a:xfrm>
          <a:prstGeom prst="rect">
            <a:avLst/>
          </a:prstGeom>
          <a:noFill/>
        </p:spPr>
        <p:txBody>
          <a:bodyPr wrap="none" rtlCol="0">
            <a:spAutoFit/>
          </a:bodyPr>
          <a:lstStyle/>
          <a:p>
            <a:r>
              <a:rPr lang="en-US" sz="1050" dirty="0">
                <a:solidFill>
                  <a:srgbClr val="00B19E"/>
                </a:solidFill>
                <a:latin typeface="Arial" panose="020B0604020202020204" pitchFamily="34" charset="0"/>
                <a:cs typeface="Arial" panose="020B0604020202020204" pitchFamily="34" charset="0"/>
              </a:rPr>
              <a:t>Node.js</a:t>
            </a:r>
          </a:p>
        </p:txBody>
      </p:sp>
      <p:sp>
        <p:nvSpPr>
          <p:cNvPr id="154" name="TextBox 153">
            <a:extLst>
              <a:ext uri="{FF2B5EF4-FFF2-40B4-BE49-F238E27FC236}">
                <a16:creationId xmlns:a16="http://schemas.microsoft.com/office/drawing/2014/main" id="{A9F02D7E-9694-6247-BCCA-F0034D843606}"/>
              </a:ext>
            </a:extLst>
          </p:cNvPr>
          <p:cNvSpPr txBox="1"/>
          <p:nvPr/>
        </p:nvSpPr>
        <p:spPr>
          <a:xfrm>
            <a:off x="3484956" y="4816433"/>
            <a:ext cx="857927" cy="253916"/>
          </a:xfrm>
          <a:prstGeom prst="rect">
            <a:avLst/>
          </a:prstGeom>
          <a:noFill/>
        </p:spPr>
        <p:txBody>
          <a:bodyPr wrap="none" rtlCol="0">
            <a:spAutoFit/>
          </a:bodyPr>
          <a:lstStyle/>
          <a:p>
            <a:r>
              <a:rPr lang="en-US" sz="1050" dirty="0">
                <a:solidFill>
                  <a:srgbClr val="7030A0"/>
                </a:solidFill>
                <a:latin typeface="Arial" panose="020B0604020202020204" pitchFamily="34" charset="0"/>
                <a:cs typeface="Arial" panose="020B0604020202020204" pitchFamily="34" charset="0"/>
              </a:rPr>
              <a:t>metal C / C</a:t>
            </a:r>
          </a:p>
        </p:txBody>
      </p:sp>
    </p:spTree>
    <p:extLst>
      <p:ext uri="{BB962C8B-B14F-4D97-AF65-F5344CB8AC3E}">
        <p14:creationId xmlns:p14="http://schemas.microsoft.com/office/powerpoint/2010/main" val="3754511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D23F2B-9837-EE4C-A64C-8582CEC40ED4}"/>
              </a:ext>
            </a:extLst>
          </p:cNvPr>
          <p:cNvSpPr>
            <a:spLocks noGrp="1"/>
          </p:cNvSpPr>
          <p:nvPr>
            <p:ph type="sldNum" sz="quarter" idx="12"/>
          </p:nvPr>
        </p:nvSpPr>
        <p:spPr/>
        <p:txBody>
          <a:bodyPr/>
          <a:lstStyle/>
          <a:p>
            <a:pPr algn="r"/>
            <a:fld id="{00000000-1234-1234-1234-123412341234}" type="slidenum">
              <a:rPr lang="en-US" smtClean="0"/>
              <a:pPr algn="r"/>
              <a:t>61</a:t>
            </a:fld>
            <a:endParaRPr lang="en-US"/>
          </a:p>
        </p:txBody>
      </p:sp>
      <p:pic>
        <p:nvPicPr>
          <p:cNvPr id="5" name="Picture 4">
            <a:extLst>
              <a:ext uri="{FF2B5EF4-FFF2-40B4-BE49-F238E27FC236}">
                <a16:creationId xmlns:a16="http://schemas.microsoft.com/office/drawing/2014/main" id="{465E201B-7190-904F-80AF-15D683872B2A}"/>
              </a:ext>
            </a:extLst>
          </p:cNvPr>
          <p:cNvPicPr>
            <a:picLocks noChangeAspect="1"/>
          </p:cNvPicPr>
          <p:nvPr/>
        </p:nvPicPr>
        <p:blipFill>
          <a:blip r:embed="rId3"/>
          <a:stretch>
            <a:fillRect/>
          </a:stretch>
        </p:blipFill>
        <p:spPr>
          <a:xfrm>
            <a:off x="0" y="80401"/>
            <a:ext cx="9144000" cy="4982699"/>
          </a:xfrm>
          <a:prstGeom prst="rect">
            <a:avLst/>
          </a:prstGeom>
        </p:spPr>
      </p:pic>
      <p:sp>
        <p:nvSpPr>
          <p:cNvPr id="6" name="Rectangle 5">
            <a:extLst>
              <a:ext uri="{FF2B5EF4-FFF2-40B4-BE49-F238E27FC236}">
                <a16:creationId xmlns:a16="http://schemas.microsoft.com/office/drawing/2014/main" id="{C3A71E9E-AE7D-7A4B-9A03-BD86DD62151B}"/>
              </a:ext>
            </a:extLst>
          </p:cNvPr>
          <p:cNvSpPr/>
          <p:nvPr/>
        </p:nvSpPr>
        <p:spPr>
          <a:xfrm>
            <a:off x="1554480" y="400050"/>
            <a:ext cx="960120" cy="148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06424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D23F2B-9837-EE4C-A64C-8582CEC40ED4}"/>
              </a:ext>
            </a:extLst>
          </p:cNvPr>
          <p:cNvSpPr>
            <a:spLocks noGrp="1"/>
          </p:cNvSpPr>
          <p:nvPr>
            <p:ph type="sldNum" sz="quarter" idx="12"/>
          </p:nvPr>
        </p:nvSpPr>
        <p:spPr/>
        <p:txBody>
          <a:bodyPr/>
          <a:lstStyle/>
          <a:p>
            <a:pPr algn="r"/>
            <a:fld id="{00000000-1234-1234-1234-123412341234}" type="slidenum">
              <a:rPr lang="en-US" smtClean="0"/>
              <a:pPr algn="r"/>
              <a:t>62</a:t>
            </a:fld>
            <a:endParaRPr lang="en-US"/>
          </a:p>
        </p:txBody>
      </p:sp>
      <p:pic>
        <p:nvPicPr>
          <p:cNvPr id="2" name="Picture 1">
            <a:extLst>
              <a:ext uri="{FF2B5EF4-FFF2-40B4-BE49-F238E27FC236}">
                <a16:creationId xmlns:a16="http://schemas.microsoft.com/office/drawing/2014/main" id="{4ABAA53A-6DD1-5943-BDE4-52CA49C6FBCE}"/>
              </a:ext>
            </a:extLst>
          </p:cNvPr>
          <p:cNvPicPr>
            <a:picLocks noChangeAspect="1"/>
          </p:cNvPicPr>
          <p:nvPr/>
        </p:nvPicPr>
        <p:blipFill>
          <a:blip r:embed="rId3"/>
          <a:stretch>
            <a:fillRect/>
          </a:stretch>
        </p:blipFill>
        <p:spPr>
          <a:xfrm>
            <a:off x="0" y="71756"/>
            <a:ext cx="9144000" cy="4999988"/>
          </a:xfrm>
          <a:prstGeom prst="rect">
            <a:avLst/>
          </a:prstGeom>
        </p:spPr>
      </p:pic>
      <p:sp>
        <p:nvSpPr>
          <p:cNvPr id="6" name="Rectangle 5">
            <a:extLst>
              <a:ext uri="{FF2B5EF4-FFF2-40B4-BE49-F238E27FC236}">
                <a16:creationId xmlns:a16="http://schemas.microsoft.com/office/drawing/2014/main" id="{AF9D036D-1C03-2241-8C22-1410B54C4711}"/>
              </a:ext>
            </a:extLst>
          </p:cNvPr>
          <p:cNvSpPr/>
          <p:nvPr/>
        </p:nvSpPr>
        <p:spPr>
          <a:xfrm>
            <a:off x="1554480" y="400050"/>
            <a:ext cx="960120" cy="148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80354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D23F2B-9837-EE4C-A64C-8582CEC40ED4}"/>
              </a:ext>
            </a:extLst>
          </p:cNvPr>
          <p:cNvSpPr>
            <a:spLocks noGrp="1"/>
          </p:cNvSpPr>
          <p:nvPr>
            <p:ph type="sldNum" sz="quarter" idx="12"/>
          </p:nvPr>
        </p:nvSpPr>
        <p:spPr/>
        <p:txBody>
          <a:bodyPr/>
          <a:lstStyle/>
          <a:p>
            <a:pPr algn="r"/>
            <a:fld id="{00000000-1234-1234-1234-123412341234}" type="slidenum">
              <a:rPr lang="en-US" smtClean="0"/>
              <a:pPr algn="r"/>
              <a:t>63</a:t>
            </a:fld>
            <a:endParaRPr lang="en-US"/>
          </a:p>
        </p:txBody>
      </p:sp>
      <p:pic>
        <p:nvPicPr>
          <p:cNvPr id="3" name="Picture 2">
            <a:extLst>
              <a:ext uri="{FF2B5EF4-FFF2-40B4-BE49-F238E27FC236}">
                <a16:creationId xmlns:a16="http://schemas.microsoft.com/office/drawing/2014/main" id="{0AC53320-E611-FD4D-AA44-AD155E01E913}"/>
              </a:ext>
            </a:extLst>
          </p:cNvPr>
          <p:cNvPicPr>
            <a:picLocks noChangeAspect="1"/>
          </p:cNvPicPr>
          <p:nvPr/>
        </p:nvPicPr>
        <p:blipFill>
          <a:blip r:embed="rId3"/>
          <a:stretch>
            <a:fillRect/>
          </a:stretch>
        </p:blipFill>
        <p:spPr>
          <a:xfrm>
            <a:off x="0" y="66498"/>
            <a:ext cx="9144000" cy="5010504"/>
          </a:xfrm>
          <a:prstGeom prst="rect">
            <a:avLst/>
          </a:prstGeom>
        </p:spPr>
      </p:pic>
      <p:sp>
        <p:nvSpPr>
          <p:cNvPr id="5" name="Rectangle 4">
            <a:extLst>
              <a:ext uri="{FF2B5EF4-FFF2-40B4-BE49-F238E27FC236}">
                <a16:creationId xmlns:a16="http://schemas.microsoft.com/office/drawing/2014/main" id="{A90E67F1-E48A-1643-9A81-C47EB6EA74F1}"/>
              </a:ext>
            </a:extLst>
          </p:cNvPr>
          <p:cNvSpPr/>
          <p:nvPr/>
        </p:nvSpPr>
        <p:spPr>
          <a:xfrm>
            <a:off x="1554480" y="400050"/>
            <a:ext cx="960120" cy="148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77541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D23F2B-9837-EE4C-A64C-8582CEC40ED4}"/>
              </a:ext>
            </a:extLst>
          </p:cNvPr>
          <p:cNvSpPr>
            <a:spLocks noGrp="1"/>
          </p:cNvSpPr>
          <p:nvPr>
            <p:ph type="sldNum" sz="quarter" idx="12"/>
          </p:nvPr>
        </p:nvSpPr>
        <p:spPr/>
        <p:txBody>
          <a:bodyPr/>
          <a:lstStyle/>
          <a:p>
            <a:pPr algn="r"/>
            <a:fld id="{00000000-1234-1234-1234-123412341234}" type="slidenum">
              <a:rPr lang="en-US" smtClean="0"/>
              <a:pPr algn="r"/>
              <a:t>64</a:t>
            </a:fld>
            <a:endParaRPr lang="en-US"/>
          </a:p>
        </p:txBody>
      </p:sp>
      <p:pic>
        <p:nvPicPr>
          <p:cNvPr id="2" name="Picture 1">
            <a:extLst>
              <a:ext uri="{FF2B5EF4-FFF2-40B4-BE49-F238E27FC236}">
                <a16:creationId xmlns:a16="http://schemas.microsoft.com/office/drawing/2014/main" id="{DF6C8233-629C-D348-A7B1-553D0548931B}"/>
              </a:ext>
            </a:extLst>
          </p:cNvPr>
          <p:cNvPicPr>
            <a:picLocks noChangeAspect="1"/>
          </p:cNvPicPr>
          <p:nvPr/>
        </p:nvPicPr>
        <p:blipFill>
          <a:blip r:embed="rId3"/>
          <a:stretch>
            <a:fillRect/>
          </a:stretch>
        </p:blipFill>
        <p:spPr>
          <a:xfrm>
            <a:off x="0" y="73297"/>
            <a:ext cx="9144000" cy="4996907"/>
          </a:xfrm>
          <a:prstGeom prst="rect">
            <a:avLst/>
          </a:prstGeom>
        </p:spPr>
      </p:pic>
      <p:sp>
        <p:nvSpPr>
          <p:cNvPr id="5" name="Rectangle 4">
            <a:extLst>
              <a:ext uri="{FF2B5EF4-FFF2-40B4-BE49-F238E27FC236}">
                <a16:creationId xmlns:a16="http://schemas.microsoft.com/office/drawing/2014/main" id="{947C5940-A588-D74B-A7FD-5A3D5A8E7C81}"/>
              </a:ext>
            </a:extLst>
          </p:cNvPr>
          <p:cNvSpPr/>
          <p:nvPr/>
        </p:nvSpPr>
        <p:spPr>
          <a:xfrm>
            <a:off x="1554480" y="400050"/>
            <a:ext cx="960120" cy="148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08462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751A49-2A66-9446-889F-27B22723B21A}"/>
              </a:ext>
            </a:extLst>
          </p:cNvPr>
          <p:cNvSpPr/>
          <p:nvPr/>
        </p:nvSpPr>
        <p:spPr>
          <a:xfrm>
            <a:off x="5553075" y="47625"/>
            <a:ext cx="3590925" cy="230505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0DF536-02A7-3B4E-9ED9-705C1B24317B}"/>
              </a:ext>
            </a:extLst>
          </p:cNvPr>
          <p:cNvPicPr>
            <a:picLocks noChangeAspect="1"/>
          </p:cNvPicPr>
          <p:nvPr/>
        </p:nvPicPr>
        <p:blipFill>
          <a:blip r:embed="rId2"/>
          <a:stretch>
            <a:fillRect/>
          </a:stretch>
        </p:blipFill>
        <p:spPr>
          <a:xfrm>
            <a:off x="114300" y="247378"/>
            <a:ext cx="8915400" cy="4648744"/>
          </a:xfrm>
          <a:prstGeom prst="rect">
            <a:avLst/>
          </a:prstGeom>
        </p:spPr>
      </p:pic>
      <p:sp>
        <p:nvSpPr>
          <p:cNvPr id="3" name="Subtitle 2">
            <a:extLst>
              <a:ext uri="{FF2B5EF4-FFF2-40B4-BE49-F238E27FC236}">
                <a16:creationId xmlns:a16="http://schemas.microsoft.com/office/drawing/2014/main" id="{03A240EC-4F41-1645-84D0-E0DFDAB8FC6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04408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FA73CD6B-CAA9-1349-802C-B5EC05495080}"/>
              </a:ext>
            </a:extLst>
          </p:cNvPr>
          <p:cNvSpPr/>
          <p:nvPr/>
        </p:nvSpPr>
        <p:spPr>
          <a:xfrm>
            <a:off x="101036" y="1103360"/>
            <a:ext cx="4444414" cy="140689"/>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charset="0"/>
                <a:cs typeface="Arial" panose="020B0604020202020204" pitchFamily="34" charset="0"/>
              </a:rPr>
              <a:t>Zowe Desktop running in web browser</a:t>
            </a:r>
          </a:p>
        </p:txBody>
      </p:sp>
      <p:sp>
        <p:nvSpPr>
          <p:cNvPr id="94" name="Rectangle 93">
            <a:extLst>
              <a:ext uri="{FF2B5EF4-FFF2-40B4-BE49-F238E27FC236}">
                <a16:creationId xmlns:a16="http://schemas.microsoft.com/office/drawing/2014/main" id="{2E6E6968-C58B-AC42-AC3C-471BE14361C4}"/>
              </a:ext>
            </a:extLst>
          </p:cNvPr>
          <p:cNvSpPr/>
          <p:nvPr/>
        </p:nvSpPr>
        <p:spPr>
          <a:xfrm>
            <a:off x="5158791" y="1097370"/>
            <a:ext cx="3823388" cy="138104"/>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charset="0"/>
                <a:cs typeface="Arial" panose="020B0604020202020204" pitchFamily="34" charset="0"/>
              </a:rPr>
              <a:t>Zowe CLI running in desktop shell</a:t>
            </a:r>
          </a:p>
        </p:txBody>
      </p:sp>
      <p:sp>
        <p:nvSpPr>
          <p:cNvPr id="149" name="Rectangle 148">
            <a:extLst>
              <a:ext uri="{FF2B5EF4-FFF2-40B4-BE49-F238E27FC236}">
                <a16:creationId xmlns:a16="http://schemas.microsoft.com/office/drawing/2014/main" id="{1DBBA3A0-742C-F942-9627-246163F02A4E}"/>
              </a:ext>
            </a:extLst>
          </p:cNvPr>
          <p:cNvSpPr/>
          <p:nvPr/>
        </p:nvSpPr>
        <p:spPr>
          <a:xfrm>
            <a:off x="524134" y="4533449"/>
            <a:ext cx="2860502" cy="473915"/>
          </a:xfrm>
          <a:prstGeom prst="rect">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49F71ED4-CF4E-2C48-9F80-56B75BBD3C68}"/>
              </a:ext>
            </a:extLst>
          </p:cNvPr>
          <p:cNvSpPr/>
          <p:nvPr/>
        </p:nvSpPr>
        <p:spPr>
          <a:xfrm>
            <a:off x="103669" y="272459"/>
            <a:ext cx="4444415" cy="796124"/>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chemeClr val="tx1"/>
              </a:solidFill>
              <a:latin typeface="Menlo" charset="0"/>
              <a:ea typeface="Menlo" charset="0"/>
              <a:cs typeface="Menlo" charset="0"/>
            </a:endParaRPr>
          </a:p>
        </p:txBody>
      </p:sp>
      <p:sp>
        <p:nvSpPr>
          <p:cNvPr id="3" name="Rectangle 2">
            <a:extLst>
              <a:ext uri="{FF2B5EF4-FFF2-40B4-BE49-F238E27FC236}">
                <a16:creationId xmlns:a16="http://schemas.microsoft.com/office/drawing/2014/main" id="{881A021B-B006-334C-B3F1-F642594C592B}"/>
              </a:ext>
            </a:extLst>
          </p:cNvPr>
          <p:cNvSpPr/>
          <p:nvPr/>
        </p:nvSpPr>
        <p:spPr>
          <a:xfrm>
            <a:off x="539383" y="1559499"/>
            <a:ext cx="8442794" cy="2306540"/>
          </a:xfrm>
          <a:prstGeom prst="rect">
            <a:avLst/>
          </a:prstGeom>
          <a:solidFill>
            <a:srgbClr val="F2F2F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68CAA2EB-FC5B-054F-B79C-91E24AB11FA1}"/>
              </a:ext>
            </a:extLst>
          </p:cNvPr>
          <p:cNvSpPr/>
          <p:nvPr/>
        </p:nvSpPr>
        <p:spPr>
          <a:xfrm>
            <a:off x="5401626" y="14920"/>
            <a:ext cx="1610692" cy="355765"/>
          </a:xfrm>
          <a:prstGeom prst="rect">
            <a:avLst/>
          </a:prstGeom>
          <a:pattFill prst="pct20">
            <a:fgClr>
              <a:schemeClr val="accent1">
                <a:lumMod val="20000"/>
                <a:lumOff val="80000"/>
              </a:schemeClr>
            </a:fgClr>
            <a:bgClr>
              <a:schemeClr val="bg1"/>
            </a:bgClr>
          </a:pattFill>
          <a:ln>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latin typeface="Menlo" charset="0"/>
                <a:ea typeface="Menlo" charset="0"/>
                <a:cs typeface="Menlo" charset="0"/>
              </a:rPr>
              <a:t>                 </a:t>
            </a:r>
          </a:p>
          <a:p>
            <a:pPr algn="ctr"/>
            <a:endParaRPr lang="en-US" sz="1100" dirty="0">
              <a:solidFill>
                <a:schemeClr val="tx1"/>
              </a:solidFill>
              <a:latin typeface="Menlo" charset="0"/>
              <a:ea typeface="Menlo" charset="0"/>
              <a:cs typeface="Menlo" charset="0"/>
            </a:endParaRPr>
          </a:p>
          <a:p>
            <a:pPr algn="ctr"/>
            <a:endParaRPr lang="en-US" sz="1100" dirty="0">
              <a:solidFill>
                <a:schemeClr val="tx1"/>
              </a:solidFill>
              <a:latin typeface="Menlo" charset="0"/>
              <a:ea typeface="Menlo" charset="0"/>
              <a:cs typeface="Menlo" charset="0"/>
            </a:endParaRPr>
          </a:p>
        </p:txBody>
      </p:sp>
      <p:cxnSp>
        <p:nvCxnSpPr>
          <p:cNvPr id="20" name="Elbow Connector 19">
            <a:extLst>
              <a:ext uri="{FF2B5EF4-FFF2-40B4-BE49-F238E27FC236}">
                <a16:creationId xmlns:a16="http://schemas.microsoft.com/office/drawing/2014/main" id="{463C5E49-921E-6E43-B468-6069E10CA099}"/>
              </a:ext>
            </a:extLst>
          </p:cNvPr>
          <p:cNvCxnSpPr>
            <a:cxnSpLocks/>
            <a:stCxn id="107" idx="3"/>
          </p:cNvCxnSpPr>
          <p:nvPr/>
        </p:nvCxnSpPr>
        <p:spPr>
          <a:xfrm>
            <a:off x="4465247" y="747234"/>
            <a:ext cx="944562" cy="66894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47D63396-AC4D-5249-8BCF-E9058FDBA721}"/>
              </a:ext>
            </a:extLst>
          </p:cNvPr>
          <p:cNvSpPr/>
          <p:nvPr/>
        </p:nvSpPr>
        <p:spPr>
          <a:xfrm>
            <a:off x="3842090" y="531185"/>
            <a:ext cx="623157" cy="432098"/>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iFrame</a:t>
            </a:r>
          </a:p>
        </p:txBody>
      </p:sp>
      <p:sp>
        <p:nvSpPr>
          <p:cNvPr id="84" name="Rectangle 83">
            <a:extLst>
              <a:ext uri="{FF2B5EF4-FFF2-40B4-BE49-F238E27FC236}">
                <a16:creationId xmlns:a16="http://schemas.microsoft.com/office/drawing/2014/main" id="{54414DDB-8967-8D45-908D-A9FDFFB61FF7}"/>
              </a:ext>
            </a:extLst>
          </p:cNvPr>
          <p:cNvSpPr/>
          <p:nvPr/>
        </p:nvSpPr>
        <p:spPr>
          <a:xfrm>
            <a:off x="5158791" y="407220"/>
            <a:ext cx="3823388" cy="658136"/>
          </a:xfrm>
          <a:prstGeom prst="rect">
            <a:avLst/>
          </a:prstGeom>
          <a:solidFill>
            <a:srgbClr val="E6F7FD"/>
          </a:solidFill>
          <a:ln>
            <a:solidFill>
              <a:schemeClr val="bg2">
                <a:lumMod val="75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ea typeface="Menlo" charset="0"/>
                <a:cs typeface="Arial" panose="020B0604020202020204" pitchFamily="34" charset="0"/>
              </a:rPr>
              <a:t>                 </a:t>
            </a:r>
          </a:p>
          <a:p>
            <a:pPr algn="ctr"/>
            <a:endParaRPr lang="en-US" sz="1100">
              <a:solidFill>
                <a:schemeClr val="tx1"/>
              </a:solidFill>
              <a:latin typeface="Arial" panose="020B0604020202020204" pitchFamily="34" charset="0"/>
              <a:ea typeface="Menlo" charset="0"/>
              <a:cs typeface="Arial" panose="020B0604020202020204" pitchFamily="34" charset="0"/>
            </a:endParaRPr>
          </a:p>
          <a:p>
            <a:pPr algn="ctr"/>
            <a:endParaRPr lang="en-US" sz="1100">
              <a:solidFill>
                <a:schemeClr val="tx1"/>
              </a:solidFill>
              <a:latin typeface="Arial" panose="020B0604020202020204" pitchFamily="34" charset="0"/>
              <a:ea typeface="Menlo" charset="0"/>
              <a:cs typeface="Arial" panose="020B0604020202020204" pitchFamily="34" charset="0"/>
            </a:endParaRPr>
          </a:p>
        </p:txBody>
      </p:sp>
      <p:sp>
        <p:nvSpPr>
          <p:cNvPr id="27" name="Rectangle 26">
            <a:extLst>
              <a:ext uri="{FF2B5EF4-FFF2-40B4-BE49-F238E27FC236}">
                <a16:creationId xmlns:a16="http://schemas.microsoft.com/office/drawing/2014/main" id="{B8BD38E5-B719-A040-961F-CB1DDA431BCD}"/>
              </a:ext>
            </a:extLst>
          </p:cNvPr>
          <p:cNvSpPr/>
          <p:nvPr/>
        </p:nvSpPr>
        <p:spPr>
          <a:xfrm rot="5400000">
            <a:off x="2851396" y="-230108"/>
            <a:ext cx="449885" cy="459871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8AF582D8-88EE-2542-99A4-79D337267C65}"/>
              </a:ext>
            </a:extLst>
          </p:cNvPr>
          <p:cNvSpPr/>
          <p:nvPr/>
        </p:nvSpPr>
        <p:spPr>
          <a:xfrm>
            <a:off x="1866711" y="2546175"/>
            <a:ext cx="576178" cy="263397"/>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API Catalog</a:t>
            </a:r>
          </a:p>
        </p:txBody>
      </p:sp>
      <p:cxnSp>
        <p:nvCxnSpPr>
          <p:cNvPr id="32" name="Straight Arrow Connector 31">
            <a:extLst>
              <a:ext uri="{FF2B5EF4-FFF2-40B4-BE49-F238E27FC236}">
                <a16:creationId xmlns:a16="http://schemas.microsoft.com/office/drawing/2014/main" id="{BD316678-45F2-FC41-929D-9AFEFDB6D35C}"/>
              </a:ext>
            </a:extLst>
          </p:cNvPr>
          <p:cNvCxnSpPr>
            <a:cxnSpLocks/>
            <a:endCxn id="29" idx="0"/>
          </p:cNvCxnSpPr>
          <p:nvPr/>
        </p:nvCxnSpPr>
        <p:spPr>
          <a:xfrm>
            <a:off x="2154799" y="2315956"/>
            <a:ext cx="1" cy="23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8525D1-5DD2-9144-B286-EB52E77203BE}"/>
              </a:ext>
            </a:extLst>
          </p:cNvPr>
          <p:cNvCxnSpPr>
            <a:cxnSpLocks/>
          </p:cNvCxnSpPr>
          <p:nvPr/>
        </p:nvCxnSpPr>
        <p:spPr>
          <a:xfrm>
            <a:off x="2805813" y="2304463"/>
            <a:ext cx="0" cy="2281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2FFFBCF-6F96-BA4C-A2A8-04C04381BB79}"/>
              </a:ext>
            </a:extLst>
          </p:cNvPr>
          <p:cNvSpPr/>
          <p:nvPr/>
        </p:nvSpPr>
        <p:spPr>
          <a:xfrm>
            <a:off x="3225381" y="2917857"/>
            <a:ext cx="353362" cy="287125"/>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panose="020B0609030804020204" pitchFamily="49" charset="0"/>
                <a:cs typeface="Arial" panose="020B0604020202020204" pitchFamily="34" charset="0"/>
              </a:rPr>
              <a:t>MVS UI</a:t>
            </a:r>
          </a:p>
        </p:txBody>
      </p:sp>
      <p:sp>
        <p:nvSpPr>
          <p:cNvPr id="40" name="Rectangle 39">
            <a:extLst>
              <a:ext uri="{FF2B5EF4-FFF2-40B4-BE49-F238E27FC236}">
                <a16:creationId xmlns:a16="http://schemas.microsoft.com/office/drawing/2014/main" id="{EE3A7E9E-4BFA-7048-A93A-B226BC2CCB8D}"/>
              </a:ext>
            </a:extLst>
          </p:cNvPr>
          <p:cNvSpPr/>
          <p:nvPr/>
        </p:nvSpPr>
        <p:spPr>
          <a:xfrm>
            <a:off x="3618646" y="2919598"/>
            <a:ext cx="340730" cy="285383"/>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panose="020B0609030804020204" pitchFamily="49" charset="0"/>
                <a:cs typeface="Arial" panose="020B0604020202020204" pitchFamily="34" charset="0"/>
              </a:rPr>
              <a:t>JES UI</a:t>
            </a:r>
          </a:p>
        </p:txBody>
      </p:sp>
      <p:sp>
        <p:nvSpPr>
          <p:cNvPr id="41" name="Rectangle 40">
            <a:extLst>
              <a:ext uri="{FF2B5EF4-FFF2-40B4-BE49-F238E27FC236}">
                <a16:creationId xmlns:a16="http://schemas.microsoft.com/office/drawing/2014/main" id="{38830FD5-B0E7-304D-A162-42509A56C2A0}"/>
              </a:ext>
            </a:extLst>
          </p:cNvPr>
          <p:cNvSpPr/>
          <p:nvPr/>
        </p:nvSpPr>
        <p:spPr>
          <a:xfrm>
            <a:off x="4007470" y="2909425"/>
            <a:ext cx="352560" cy="295556"/>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panose="020B0609030804020204" pitchFamily="49" charset="0"/>
                <a:cs typeface="Arial" panose="020B0604020202020204" pitchFamily="34" charset="0"/>
              </a:rPr>
              <a:t>USS</a:t>
            </a:r>
          </a:p>
          <a:p>
            <a:pPr algn="ctr"/>
            <a:r>
              <a:rPr lang="en-US" sz="600" dirty="0">
                <a:solidFill>
                  <a:schemeClr val="tx1"/>
                </a:solidFill>
                <a:latin typeface="Arial" panose="020B0604020202020204" pitchFamily="34" charset="0"/>
                <a:ea typeface="Menlo" panose="020B0609030804020204" pitchFamily="49" charset="0"/>
                <a:cs typeface="Arial" panose="020B0604020202020204" pitchFamily="34" charset="0"/>
              </a:rPr>
              <a:t>UI</a:t>
            </a:r>
          </a:p>
        </p:txBody>
      </p:sp>
      <p:sp>
        <p:nvSpPr>
          <p:cNvPr id="42" name="Rectangle 41">
            <a:extLst>
              <a:ext uri="{FF2B5EF4-FFF2-40B4-BE49-F238E27FC236}">
                <a16:creationId xmlns:a16="http://schemas.microsoft.com/office/drawing/2014/main" id="{7A2C7D56-E8C6-1042-9DF3-33D6754C7710}"/>
              </a:ext>
            </a:extLst>
          </p:cNvPr>
          <p:cNvSpPr/>
          <p:nvPr/>
        </p:nvSpPr>
        <p:spPr>
          <a:xfrm>
            <a:off x="4400199" y="3463999"/>
            <a:ext cx="388262" cy="35720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File API</a:t>
            </a:r>
          </a:p>
        </p:txBody>
      </p:sp>
      <p:sp>
        <p:nvSpPr>
          <p:cNvPr id="43" name="Rectangle 42">
            <a:extLst>
              <a:ext uri="{FF2B5EF4-FFF2-40B4-BE49-F238E27FC236}">
                <a16:creationId xmlns:a16="http://schemas.microsoft.com/office/drawing/2014/main" id="{9CF8B830-DC0B-A740-A36B-B958C1A572E0}"/>
              </a:ext>
            </a:extLst>
          </p:cNvPr>
          <p:cNvSpPr/>
          <p:nvPr/>
        </p:nvSpPr>
        <p:spPr>
          <a:xfrm>
            <a:off x="4834538" y="3463999"/>
            <a:ext cx="374141" cy="35720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JES API</a:t>
            </a:r>
          </a:p>
        </p:txBody>
      </p:sp>
      <p:cxnSp>
        <p:nvCxnSpPr>
          <p:cNvPr id="45" name="Straight Arrow Connector 44">
            <a:extLst>
              <a:ext uri="{FF2B5EF4-FFF2-40B4-BE49-F238E27FC236}">
                <a16:creationId xmlns:a16="http://schemas.microsoft.com/office/drawing/2014/main" id="{3892E7B8-0947-C447-9E5E-CE36A08691A2}"/>
              </a:ext>
            </a:extLst>
          </p:cNvPr>
          <p:cNvCxnSpPr>
            <a:cxnSpLocks/>
          </p:cNvCxnSpPr>
          <p:nvPr/>
        </p:nvCxnSpPr>
        <p:spPr>
          <a:xfrm flipH="1">
            <a:off x="4635091" y="2305261"/>
            <a:ext cx="1" cy="1150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1AF651-50B6-6746-B692-A167727F149A}"/>
              </a:ext>
            </a:extLst>
          </p:cNvPr>
          <p:cNvCxnSpPr>
            <a:cxnSpLocks/>
          </p:cNvCxnSpPr>
          <p:nvPr/>
        </p:nvCxnSpPr>
        <p:spPr>
          <a:xfrm>
            <a:off x="3417143" y="1274694"/>
            <a:ext cx="0" cy="569612"/>
          </a:xfrm>
          <a:prstGeom prst="straightConnector1">
            <a:avLst/>
          </a:prstGeom>
          <a:ln w="635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691BFB-2D24-0547-A69D-0918666B0AB3}"/>
              </a:ext>
            </a:extLst>
          </p:cNvPr>
          <p:cNvSpPr txBox="1"/>
          <p:nvPr/>
        </p:nvSpPr>
        <p:spPr>
          <a:xfrm>
            <a:off x="3588595" y="1584646"/>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7554</a:t>
            </a:r>
          </a:p>
        </p:txBody>
      </p:sp>
      <p:sp>
        <p:nvSpPr>
          <p:cNvPr id="49" name="TextBox 48">
            <a:extLst>
              <a:ext uri="{FF2B5EF4-FFF2-40B4-BE49-F238E27FC236}">
                <a16:creationId xmlns:a16="http://schemas.microsoft.com/office/drawing/2014/main" id="{7352B5E6-D9E3-3B44-986D-749969DFF4EB}"/>
              </a:ext>
            </a:extLst>
          </p:cNvPr>
          <p:cNvSpPr txBox="1"/>
          <p:nvPr/>
        </p:nvSpPr>
        <p:spPr>
          <a:xfrm>
            <a:off x="1783733" y="2335673"/>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7552</a:t>
            </a:r>
          </a:p>
        </p:txBody>
      </p:sp>
      <p:sp>
        <p:nvSpPr>
          <p:cNvPr id="50" name="TextBox 49">
            <a:extLst>
              <a:ext uri="{FF2B5EF4-FFF2-40B4-BE49-F238E27FC236}">
                <a16:creationId xmlns:a16="http://schemas.microsoft.com/office/drawing/2014/main" id="{DCFE695A-EC51-3E41-9C73-F580614481B1}"/>
              </a:ext>
            </a:extLst>
          </p:cNvPr>
          <p:cNvSpPr txBox="1"/>
          <p:nvPr/>
        </p:nvSpPr>
        <p:spPr>
          <a:xfrm>
            <a:off x="2465200" y="2335673"/>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7553</a:t>
            </a:r>
          </a:p>
        </p:txBody>
      </p:sp>
      <p:sp>
        <p:nvSpPr>
          <p:cNvPr id="51" name="TextBox 50">
            <a:extLst>
              <a:ext uri="{FF2B5EF4-FFF2-40B4-BE49-F238E27FC236}">
                <a16:creationId xmlns:a16="http://schemas.microsoft.com/office/drawing/2014/main" id="{C24C4305-5BA2-1B43-A80B-DF777ED8E227}"/>
              </a:ext>
            </a:extLst>
          </p:cNvPr>
          <p:cNvSpPr txBox="1"/>
          <p:nvPr/>
        </p:nvSpPr>
        <p:spPr>
          <a:xfrm>
            <a:off x="4295852" y="3266510"/>
            <a:ext cx="415498" cy="215444"/>
          </a:xfrm>
          <a:prstGeom prst="rect">
            <a:avLst/>
          </a:prstGeom>
          <a:noFill/>
        </p:spPr>
        <p:txBody>
          <a:bodyPr wrap="none" rtlCol="0">
            <a:spAutoFit/>
          </a:bodyPr>
          <a:lstStyle/>
          <a:p>
            <a:r>
              <a:rPr lang="en-US" sz="800" dirty="0">
                <a:latin typeface="Arial" panose="020B0604020202020204" pitchFamily="34" charset="0"/>
                <a:ea typeface="Menlo" panose="020B0609030804020204" pitchFamily="49" charset="0"/>
                <a:cs typeface="Arial" panose="020B0604020202020204" pitchFamily="34" charset="0"/>
              </a:rPr>
              <a:t>8547</a:t>
            </a:r>
          </a:p>
        </p:txBody>
      </p:sp>
      <p:cxnSp>
        <p:nvCxnSpPr>
          <p:cNvPr id="52" name="Straight Arrow Connector 51">
            <a:extLst>
              <a:ext uri="{FF2B5EF4-FFF2-40B4-BE49-F238E27FC236}">
                <a16:creationId xmlns:a16="http://schemas.microsoft.com/office/drawing/2014/main" id="{1A8D5EA7-D754-BD43-8ADC-13C0B2EE28C5}"/>
              </a:ext>
            </a:extLst>
          </p:cNvPr>
          <p:cNvCxnSpPr>
            <a:cxnSpLocks/>
          </p:cNvCxnSpPr>
          <p:nvPr/>
        </p:nvCxnSpPr>
        <p:spPr>
          <a:xfrm>
            <a:off x="5046400" y="2294190"/>
            <a:ext cx="0" cy="1161863"/>
          </a:xfrm>
          <a:prstGeom prst="straightConnector1">
            <a:avLst/>
          </a:prstGeom>
          <a:ln w="635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2E71EC-E73F-8045-92CA-2E9B816D4A91}"/>
              </a:ext>
            </a:extLst>
          </p:cNvPr>
          <p:cNvSpPr txBox="1"/>
          <p:nvPr/>
        </p:nvSpPr>
        <p:spPr>
          <a:xfrm>
            <a:off x="4684301" y="3267324"/>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8545</a:t>
            </a:r>
          </a:p>
        </p:txBody>
      </p:sp>
      <p:cxnSp>
        <p:nvCxnSpPr>
          <p:cNvPr id="55" name="Straight Arrow Connector 54">
            <a:extLst>
              <a:ext uri="{FF2B5EF4-FFF2-40B4-BE49-F238E27FC236}">
                <a16:creationId xmlns:a16="http://schemas.microsoft.com/office/drawing/2014/main" id="{3DA6970D-339E-0D4A-9DB9-7098BFD59F0F}"/>
              </a:ext>
            </a:extLst>
          </p:cNvPr>
          <p:cNvCxnSpPr>
            <a:cxnSpLocks/>
          </p:cNvCxnSpPr>
          <p:nvPr/>
        </p:nvCxnSpPr>
        <p:spPr>
          <a:xfrm>
            <a:off x="3482512" y="2302390"/>
            <a:ext cx="0" cy="6064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AFBBAF-5B9E-4043-B919-74BEA94D894E}"/>
              </a:ext>
            </a:extLst>
          </p:cNvPr>
          <p:cNvCxnSpPr>
            <a:cxnSpLocks/>
          </p:cNvCxnSpPr>
          <p:nvPr/>
        </p:nvCxnSpPr>
        <p:spPr>
          <a:xfrm flipH="1">
            <a:off x="3860498" y="2296313"/>
            <a:ext cx="806" cy="606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9D4C01E-B964-F74B-9D68-801D8A100C91}"/>
              </a:ext>
            </a:extLst>
          </p:cNvPr>
          <p:cNvCxnSpPr>
            <a:cxnSpLocks/>
          </p:cNvCxnSpPr>
          <p:nvPr/>
        </p:nvCxnSpPr>
        <p:spPr>
          <a:xfrm flipH="1">
            <a:off x="4292246" y="2302390"/>
            <a:ext cx="3606" cy="6064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9B2E554-4717-514F-83E2-19343201CDAF}"/>
              </a:ext>
            </a:extLst>
          </p:cNvPr>
          <p:cNvSpPr txBox="1"/>
          <p:nvPr/>
        </p:nvSpPr>
        <p:spPr>
          <a:xfrm>
            <a:off x="3152941" y="2730733"/>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8548</a:t>
            </a:r>
          </a:p>
        </p:txBody>
      </p:sp>
      <p:sp>
        <p:nvSpPr>
          <p:cNvPr id="59" name="TextBox 58">
            <a:extLst>
              <a:ext uri="{FF2B5EF4-FFF2-40B4-BE49-F238E27FC236}">
                <a16:creationId xmlns:a16="http://schemas.microsoft.com/office/drawing/2014/main" id="{895230D4-C8AB-5346-8A04-2DC5533FDD62}"/>
              </a:ext>
            </a:extLst>
          </p:cNvPr>
          <p:cNvSpPr txBox="1"/>
          <p:nvPr/>
        </p:nvSpPr>
        <p:spPr>
          <a:xfrm>
            <a:off x="3513401" y="2730733"/>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8546</a:t>
            </a:r>
          </a:p>
        </p:txBody>
      </p:sp>
      <p:sp>
        <p:nvSpPr>
          <p:cNvPr id="60" name="TextBox 59">
            <a:extLst>
              <a:ext uri="{FF2B5EF4-FFF2-40B4-BE49-F238E27FC236}">
                <a16:creationId xmlns:a16="http://schemas.microsoft.com/office/drawing/2014/main" id="{6D51231D-A1BD-4944-AC97-EB35344659BC}"/>
              </a:ext>
            </a:extLst>
          </p:cNvPr>
          <p:cNvSpPr txBox="1"/>
          <p:nvPr/>
        </p:nvSpPr>
        <p:spPr>
          <a:xfrm>
            <a:off x="3952376" y="2730732"/>
            <a:ext cx="421910" cy="346249"/>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8550</a:t>
            </a:r>
          </a:p>
          <a:p>
            <a:endParaRPr lang="en-US" sz="825" dirty="0">
              <a:latin typeface="Arial" panose="020B0604020202020204" pitchFamily="34" charset="0"/>
              <a:ea typeface="Menlo" panose="020B0609030804020204" pitchFamily="49" charset="0"/>
              <a:cs typeface="Arial" panose="020B0604020202020204" pitchFamily="34" charset="0"/>
            </a:endParaRPr>
          </a:p>
        </p:txBody>
      </p:sp>
      <p:sp>
        <p:nvSpPr>
          <p:cNvPr id="61" name="Rectangle 60">
            <a:extLst>
              <a:ext uri="{FF2B5EF4-FFF2-40B4-BE49-F238E27FC236}">
                <a16:creationId xmlns:a16="http://schemas.microsoft.com/office/drawing/2014/main" id="{E9DE1BCE-1CFC-1441-96B8-215353ACF262}"/>
              </a:ext>
            </a:extLst>
          </p:cNvPr>
          <p:cNvSpPr/>
          <p:nvPr/>
        </p:nvSpPr>
        <p:spPr>
          <a:xfrm>
            <a:off x="638335" y="2495213"/>
            <a:ext cx="1026557" cy="694709"/>
          </a:xfrm>
          <a:prstGeom prst="rect">
            <a:avLst/>
          </a:prstGeom>
          <a:solidFill>
            <a:srgbClr val="00B19E">
              <a:alpha val="5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enlo" panose="020B0609030804020204" pitchFamily="49" charset="0"/>
              <a:ea typeface="Menlo" panose="020B0609030804020204" pitchFamily="49" charset="0"/>
              <a:cs typeface="Menlo" panose="020B0609030804020204" pitchFamily="49" charset="0"/>
            </a:endParaRPr>
          </a:p>
        </p:txBody>
      </p:sp>
      <p:sp>
        <p:nvSpPr>
          <p:cNvPr id="62" name="Rectangle 61">
            <a:extLst>
              <a:ext uri="{FF2B5EF4-FFF2-40B4-BE49-F238E27FC236}">
                <a16:creationId xmlns:a16="http://schemas.microsoft.com/office/drawing/2014/main" id="{6B2BC080-CDFD-1C40-9018-2717D47E1571}"/>
              </a:ext>
            </a:extLst>
          </p:cNvPr>
          <p:cNvSpPr/>
          <p:nvPr/>
        </p:nvSpPr>
        <p:spPr>
          <a:xfrm>
            <a:off x="712291" y="2689938"/>
            <a:ext cx="427343" cy="1631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3270</a:t>
            </a:r>
          </a:p>
        </p:txBody>
      </p:sp>
      <p:sp>
        <p:nvSpPr>
          <p:cNvPr id="63" name="Rectangle 62">
            <a:extLst>
              <a:ext uri="{FF2B5EF4-FFF2-40B4-BE49-F238E27FC236}">
                <a16:creationId xmlns:a16="http://schemas.microsoft.com/office/drawing/2014/main" id="{656EF613-5B84-354E-925D-A378D66F1CF1}"/>
              </a:ext>
            </a:extLst>
          </p:cNvPr>
          <p:cNvSpPr/>
          <p:nvPr/>
        </p:nvSpPr>
        <p:spPr>
          <a:xfrm>
            <a:off x="1149711" y="2902319"/>
            <a:ext cx="468403" cy="262462"/>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File Editor</a:t>
            </a:r>
          </a:p>
        </p:txBody>
      </p:sp>
      <p:sp>
        <p:nvSpPr>
          <p:cNvPr id="65" name="TextBox 64">
            <a:extLst>
              <a:ext uri="{FF2B5EF4-FFF2-40B4-BE49-F238E27FC236}">
                <a16:creationId xmlns:a16="http://schemas.microsoft.com/office/drawing/2014/main" id="{5812FD3A-B0DF-7746-BD53-0047BF61959E}"/>
              </a:ext>
            </a:extLst>
          </p:cNvPr>
          <p:cNvSpPr txBox="1"/>
          <p:nvPr/>
        </p:nvSpPr>
        <p:spPr>
          <a:xfrm>
            <a:off x="753669" y="2326825"/>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8544</a:t>
            </a:r>
          </a:p>
        </p:txBody>
      </p:sp>
      <p:sp>
        <p:nvSpPr>
          <p:cNvPr id="66" name="Rectangle 65">
            <a:extLst>
              <a:ext uri="{FF2B5EF4-FFF2-40B4-BE49-F238E27FC236}">
                <a16:creationId xmlns:a16="http://schemas.microsoft.com/office/drawing/2014/main" id="{E70C2438-F7B1-AA4F-85F2-E8948FBA6F32}"/>
              </a:ext>
            </a:extLst>
          </p:cNvPr>
          <p:cNvSpPr/>
          <p:nvPr/>
        </p:nvSpPr>
        <p:spPr>
          <a:xfrm>
            <a:off x="648891" y="3469459"/>
            <a:ext cx="846574" cy="207293"/>
          </a:xfrm>
          <a:prstGeom prst="rect">
            <a:avLst/>
          </a:prstGeom>
          <a:solidFill>
            <a:srgbClr val="7030A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latin typeface="Arial" panose="020B0604020202020204" pitchFamily="34" charset="0"/>
                <a:ea typeface="Menlo" panose="020B0609030804020204" pitchFamily="49" charset="0"/>
                <a:cs typeface="Arial" panose="020B0604020202020204" pitchFamily="34" charset="0"/>
              </a:rPr>
              <a:t>zssServer</a:t>
            </a:r>
          </a:p>
        </p:txBody>
      </p:sp>
      <p:sp>
        <p:nvSpPr>
          <p:cNvPr id="68" name="TextBox 67">
            <a:extLst>
              <a:ext uri="{FF2B5EF4-FFF2-40B4-BE49-F238E27FC236}">
                <a16:creationId xmlns:a16="http://schemas.microsoft.com/office/drawing/2014/main" id="{AB4D9C28-D784-F04E-A506-95C735B37F48}"/>
              </a:ext>
            </a:extLst>
          </p:cNvPr>
          <p:cNvSpPr txBox="1"/>
          <p:nvPr/>
        </p:nvSpPr>
        <p:spPr>
          <a:xfrm>
            <a:off x="905646" y="3278521"/>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8542</a:t>
            </a:r>
          </a:p>
        </p:txBody>
      </p:sp>
      <p:sp>
        <p:nvSpPr>
          <p:cNvPr id="69" name="Rectangle 68">
            <a:extLst>
              <a:ext uri="{FF2B5EF4-FFF2-40B4-BE49-F238E27FC236}">
                <a16:creationId xmlns:a16="http://schemas.microsoft.com/office/drawing/2014/main" id="{F31D35DC-3E8F-BA43-878A-435AAA2C67B2}"/>
              </a:ext>
            </a:extLst>
          </p:cNvPr>
          <p:cNvSpPr/>
          <p:nvPr/>
        </p:nvSpPr>
        <p:spPr>
          <a:xfrm>
            <a:off x="732082" y="4736299"/>
            <a:ext cx="846574" cy="207293"/>
          </a:xfrm>
          <a:prstGeom prst="rect">
            <a:avLst/>
          </a:prstGeom>
          <a:solidFill>
            <a:srgbClr val="7030A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bg1"/>
                </a:solidFill>
                <a:latin typeface="Arial" panose="020B0604020202020204" pitchFamily="34" charset="0"/>
                <a:ea typeface="Menlo" panose="020B0609030804020204" pitchFamily="49" charset="0"/>
                <a:cs typeface="Arial" panose="020B0604020202020204" pitchFamily="34" charset="0"/>
              </a:rPr>
              <a:t>ZWESIS01</a:t>
            </a:r>
          </a:p>
        </p:txBody>
      </p:sp>
      <p:cxnSp>
        <p:nvCxnSpPr>
          <p:cNvPr id="71" name="Straight Arrow Connector 70">
            <a:extLst>
              <a:ext uri="{FF2B5EF4-FFF2-40B4-BE49-F238E27FC236}">
                <a16:creationId xmlns:a16="http://schemas.microsoft.com/office/drawing/2014/main" id="{A620CABF-D612-FA4C-92C8-04171C514818}"/>
              </a:ext>
            </a:extLst>
          </p:cNvPr>
          <p:cNvCxnSpPr>
            <a:cxnSpLocks/>
            <a:endCxn id="69" idx="0"/>
          </p:cNvCxnSpPr>
          <p:nvPr/>
        </p:nvCxnSpPr>
        <p:spPr>
          <a:xfrm>
            <a:off x="1155369" y="3676751"/>
            <a:ext cx="0" cy="1059548"/>
          </a:xfrm>
          <a:prstGeom prst="straightConnector1">
            <a:avLst/>
          </a:prstGeom>
          <a:ln>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0F200DC-F6DD-1040-B383-4FD5972148F5}"/>
              </a:ext>
            </a:extLst>
          </p:cNvPr>
          <p:cNvSpPr txBox="1"/>
          <p:nvPr/>
        </p:nvSpPr>
        <p:spPr>
          <a:xfrm>
            <a:off x="671935" y="4533450"/>
            <a:ext cx="537327"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X-MEM</a:t>
            </a:r>
          </a:p>
        </p:txBody>
      </p:sp>
      <p:sp>
        <p:nvSpPr>
          <p:cNvPr id="74" name="Rectangle 73">
            <a:extLst>
              <a:ext uri="{FF2B5EF4-FFF2-40B4-BE49-F238E27FC236}">
                <a16:creationId xmlns:a16="http://schemas.microsoft.com/office/drawing/2014/main" id="{E407C455-D8CE-5944-91A4-CE85F241ACE2}"/>
              </a:ext>
            </a:extLst>
          </p:cNvPr>
          <p:cNvSpPr/>
          <p:nvPr/>
        </p:nvSpPr>
        <p:spPr>
          <a:xfrm>
            <a:off x="5608793" y="4102384"/>
            <a:ext cx="1219038" cy="227140"/>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latin typeface="Arial" panose="020B0604020202020204" pitchFamily="34" charset="0"/>
                <a:ea typeface="Menlo" panose="020B0609030804020204" pitchFamily="49" charset="0"/>
                <a:cs typeface="Arial" panose="020B0604020202020204" pitchFamily="34" charset="0"/>
              </a:rPr>
              <a:t>z/OSMF</a:t>
            </a:r>
          </a:p>
        </p:txBody>
      </p:sp>
      <p:cxnSp>
        <p:nvCxnSpPr>
          <p:cNvPr id="47" name="Straight Arrow Connector 46">
            <a:extLst>
              <a:ext uri="{FF2B5EF4-FFF2-40B4-BE49-F238E27FC236}">
                <a16:creationId xmlns:a16="http://schemas.microsoft.com/office/drawing/2014/main" id="{C21C7C1C-2A6C-8E40-8948-599036CFC2D3}"/>
              </a:ext>
            </a:extLst>
          </p:cNvPr>
          <p:cNvCxnSpPr>
            <a:cxnSpLocks/>
          </p:cNvCxnSpPr>
          <p:nvPr/>
        </p:nvCxnSpPr>
        <p:spPr>
          <a:xfrm>
            <a:off x="5411167" y="963283"/>
            <a:ext cx="11162" cy="312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888EDE4-E73F-5C40-9A6E-643A985DA5FA}"/>
              </a:ext>
            </a:extLst>
          </p:cNvPr>
          <p:cNvSpPr/>
          <p:nvPr/>
        </p:nvSpPr>
        <p:spPr>
          <a:xfrm>
            <a:off x="5608747" y="4298592"/>
            <a:ext cx="1219085" cy="737254"/>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latin typeface="Arial" panose="020B0604020202020204" pitchFamily="34" charset="0"/>
                <a:ea typeface="Menlo" panose="020B0609030804020204" pitchFamily="49" charset="0"/>
                <a:cs typeface="Arial" panose="020B0604020202020204" pitchFamily="34" charset="0"/>
              </a:rPr>
              <a:t>REST APIs</a:t>
            </a:r>
          </a:p>
          <a:p>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Workflows</a:t>
            </a:r>
          </a:p>
          <a:p>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TSO / MVS Commands</a:t>
            </a:r>
          </a:p>
          <a:p>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Files, USS, JES</a:t>
            </a:r>
          </a:p>
          <a:p>
            <a:r>
              <a:rPr lang="en-US" sz="700" b="1" dirty="0">
                <a:solidFill>
                  <a:schemeClr val="tx1"/>
                </a:solidFill>
                <a:latin typeface="Arial" panose="020B0604020202020204" pitchFamily="34" charset="0"/>
                <a:ea typeface="Menlo" panose="020B0609030804020204" pitchFamily="49" charset="0"/>
                <a:cs typeface="Arial" panose="020B0604020202020204" pitchFamily="34" charset="0"/>
              </a:rPr>
              <a:t>SSO token generation</a:t>
            </a:r>
          </a:p>
        </p:txBody>
      </p:sp>
      <p:sp>
        <p:nvSpPr>
          <p:cNvPr id="76" name="TextBox 75">
            <a:extLst>
              <a:ext uri="{FF2B5EF4-FFF2-40B4-BE49-F238E27FC236}">
                <a16:creationId xmlns:a16="http://schemas.microsoft.com/office/drawing/2014/main" id="{9AFB5CBE-D9AB-1D46-89B6-FD697A720E44}"/>
              </a:ext>
            </a:extLst>
          </p:cNvPr>
          <p:cNvSpPr txBox="1"/>
          <p:nvPr/>
        </p:nvSpPr>
        <p:spPr>
          <a:xfrm>
            <a:off x="5901052" y="3905186"/>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7443</a:t>
            </a:r>
          </a:p>
        </p:txBody>
      </p:sp>
      <p:sp>
        <p:nvSpPr>
          <p:cNvPr id="9" name="Rectangle 8">
            <a:extLst>
              <a:ext uri="{FF2B5EF4-FFF2-40B4-BE49-F238E27FC236}">
                <a16:creationId xmlns:a16="http://schemas.microsoft.com/office/drawing/2014/main" id="{2220A9C8-5545-034F-9052-581D243973EB}"/>
              </a:ext>
            </a:extLst>
          </p:cNvPr>
          <p:cNvSpPr/>
          <p:nvPr/>
        </p:nvSpPr>
        <p:spPr>
          <a:xfrm>
            <a:off x="1598210"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MVS Explorer</a:t>
            </a:r>
          </a:p>
        </p:txBody>
      </p:sp>
      <p:pic>
        <p:nvPicPr>
          <p:cNvPr id="7" name="Picture 6">
            <a:extLst>
              <a:ext uri="{FF2B5EF4-FFF2-40B4-BE49-F238E27FC236}">
                <a16:creationId xmlns:a16="http://schemas.microsoft.com/office/drawing/2014/main" id="{ECDB2FB1-7D11-D242-8A90-3D7D5F81098F}"/>
              </a:ext>
            </a:extLst>
          </p:cNvPr>
          <p:cNvPicPr>
            <a:picLocks noChangeAspect="1"/>
          </p:cNvPicPr>
          <p:nvPr/>
        </p:nvPicPr>
        <p:blipFill>
          <a:blip r:embed="rId3"/>
          <a:stretch>
            <a:fillRect/>
          </a:stretch>
        </p:blipFill>
        <p:spPr>
          <a:xfrm>
            <a:off x="1692326" y="563712"/>
            <a:ext cx="446220" cy="251994"/>
          </a:xfrm>
          <a:prstGeom prst="rect">
            <a:avLst/>
          </a:prstGeom>
          <a:ln>
            <a:solidFill>
              <a:schemeClr val="bg1">
                <a:lumMod val="85000"/>
              </a:schemeClr>
            </a:solidFill>
          </a:ln>
        </p:spPr>
      </p:pic>
      <p:sp>
        <p:nvSpPr>
          <p:cNvPr id="79" name="Rectangle 78">
            <a:extLst>
              <a:ext uri="{FF2B5EF4-FFF2-40B4-BE49-F238E27FC236}">
                <a16:creationId xmlns:a16="http://schemas.microsoft.com/office/drawing/2014/main" id="{FDCFCB80-CB2D-354F-9948-646AA711CD40}"/>
              </a:ext>
            </a:extLst>
          </p:cNvPr>
          <p:cNvSpPr/>
          <p:nvPr/>
        </p:nvSpPr>
        <p:spPr>
          <a:xfrm>
            <a:off x="2282246"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JES Explorer</a:t>
            </a:r>
          </a:p>
        </p:txBody>
      </p:sp>
      <p:pic>
        <p:nvPicPr>
          <p:cNvPr id="8" name="Picture 7">
            <a:extLst>
              <a:ext uri="{FF2B5EF4-FFF2-40B4-BE49-F238E27FC236}">
                <a16:creationId xmlns:a16="http://schemas.microsoft.com/office/drawing/2014/main" id="{5E182968-48C7-A04A-B576-7DE13E28DF18}"/>
              </a:ext>
            </a:extLst>
          </p:cNvPr>
          <p:cNvPicPr>
            <a:picLocks noChangeAspect="1"/>
          </p:cNvPicPr>
          <p:nvPr/>
        </p:nvPicPr>
        <p:blipFill>
          <a:blip r:embed="rId4"/>
          <a:stretch>
            <a:fillRect/>
          </a:stretch>
        </p:blipFill>
        <p:spPr>
          <a:xfrm>
            <a:off x="2404002" y="563712"/>
            <a:ext cx="406739" cy="252537"/>
          </a:xfrm>
          <a:prstGeom prst="rect">
            <a:avLst/>
          </a:prstGeom>
          <a:ln>
            <a:solidFill>
              <a:schemeClr val="bg1">
                <a:lumMod val="85000"/>
              </a:schemeClr>
            </a:solidFill>
          </a:ln>
        </p:spPr>
      </p:pic>
      <p:sp>
        <p:nvSpPr>
          <p:cNvPr id="80" name="Rectangle 79">
            <a:extLst>
              <a:ext uri="{FF2B5EF4-FFF2-40B4-BE49-F238E27FC236}">
                <a16:creationId xmlns:a16="http://schemas.microsoft.com/office/drawing/2014/main" id="{91600B3F-5883-A745-B9E9-287709B4FA06}"/>
              </a:ext>
            </a:extLst>
          </p:cNvPr>
          <p:cNvSpPr/>
          <p:nvPr/>
        </p:nvSpPr>
        <p:spPr>
          <a:xfrm>
            <a:off x="2969996"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USS Explorer</a:t>
            </a:r>
          </a:p>
        </p:txBody>
      </p:sp>
      <p:pic>
        <p:nvPicPr>
          <p:cNvPr id="10" name="Picture 9">
            <a:extLst>
              <a:ext uri="{FF2B5EF4-FFF2-40B4-BE49-F238E27FC236}">
                <a16:creationId xmlns:a16="http://schemas.microsoft.com/office/drawing/2014/main" id="{69422BFB-BF0E-E84E-AF4C-A30A2439E5F0}"/>
              </a:ext>
            </a:extLst>
          </p:cNvPr>
          <p:cNvPicPr>
            <a:picLocks noChangeAspect="1"/>
          </p:cNvPicPr>
          <p:nvPr/>
        </p:nvPicPr>
        <p:blipFill>
          <a:blip r:embed="rId5"/>
          <a:stretch>
            <a:fillRect/>
          </a:stretch>
        </p:blipFill>
        <p:spPr>
          <a:xfrm>
            <a:off x="3116664" y="563712"/>
            <a:ext cx="369503" cy="244270"/>
          </a:xfrm>
          <a:prstGeom prst="rect">
            <a:avLst/>
          </a:prstGeom>
          <a:ln>
            <a:solidFill>
              <a:schemeClr val="bg1">
                <a:lumMod val="85000"/>
              </a:schemeClr>
            </a:solidFill>
          </a:ln>
        </p:spPr>
      </p:pic>
      <p:sp>
        <p:nvSpPr>
          <p:cNvPr id="82" name="Rectangle 81">
            <a:extLst>
              <a:ext uri="{FF2B5EF4-FFF2-40B4-BE49-F238E27FC236}">
                <a16:creationId xmlns:a16="http://schemas.microsoft.com/office/drawing/2014/main" id="{F8E8A60B-1AFE-9A49-AE07-175E906C67AA}"/>
              </a:ext>
            </a:extLst>
          </p:cNvPr>
          <p:cNvSpPr/>
          <p:nvPr/>
        </p:nvSpPr>
        <p:spPr>
          <a:xfrm>
            <a:off x="898738"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3270 Terminal</a:t>
            </a:r>
          </a:p>
        </p:txBody>
      </p:sp>
      <p:pic>
        <p:nvPicPr>
          <p:cNvPr id="11" name="Picture 10">
            <a:extLst>
              <a:ext uri="{FF2B5EF4-FFF2-40B4-BE49-F238E27FC236}">
                <a16:creationId xmlns:a16="http://schemas.microsoft.com/office/drawing/2014/main" id="{B465B054-0C62-9E41-B891-1D24A71FAFFE}"/>
              </a:ext>
            </a:extLst>
          </p:cNvPr>
          <p:cNvPicPr>
            <a:picLocks noChangeAspect="1"/>
          </p:cNvPicPr>
          <p:nvPr/>
        </p:nvPicPr>
        <p:blipFill>
          <a:blip r:embed="rId6"/>
          <a:stretch>
            <a:fillRect/>
          </a:stretch>
        </p:blipFill>
        <p:spPr>
          <a:xfrm>
            <a:off x="1055656" y="576681"/>
            <a:ext cx="329493" cy="265799"/>
          </a:xfrm>
          <a:prstGeom prst="rect">
            <a:avLst/>
          </a:prstGeom>
        </p:spPr>
      </p:pic>
      <p:sp>
        <p:nvSpPr>
          <p:cNvPr id="83" name="Rectangle 82">
            <a:extLst>
              <a:ext uri="{FF2B5EF4-FFF2-40B4-BE49-F238E27FC236}">
                <a16:creationId xmlns:a16="http://schemas.microsoft.com/office/drawing/2014/main" id="{3F6404EA-A5F6-5344-9F02-1F63A7ED71F5}"/>
              </a:ext>
            </a:extLst>
          </p:cNvPr>
          <p:cNvSpPr/>
          <p:nvPr/>
        </p:nvSpPr>
        <p:spPr>
          <a:xfrm>
            <a:off x="210608"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File Editor</a:t>
            </a:r>
          </a:p>
        </p:txBody>
      </p:sp>
      <p:sp>
        <p:nvSpPr>
          <p:cNvPr id="85" name="Rectangle 84">
            <a:extLst>
              <a:ext uri="{FF2B5EF4-FFF2-40B4-BE49-F238E27FC236}">
                <a16:creationId xmlns:a16="http://schemas.microsoft.com/office/drawing/2014/main" id="{BCCCA178-3BD1-974E-A649-9F0821B4E8DB}"/>
              </a:ext>
            </a:extLst>
          </p:cNvPr>
          <p:cNvSpPr/>
          <p:nvPr/>
        </p:nvSpPr>
        <p:spPr>
          <a:xfrm>
            <a:off x="5896271" y="610789"/>
            <a:ext cx="872249" cy="370465"/>
          </a:xfrm>
          <a:prstGeom prst="rect">
            <a:avLst/>
          </a:prstGeom>
          <a:solidFill>
            <a:srgbClr val="00B19E">
              <a:alpha val="96000"/>
            </a:srgbClr>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chemeClr val="tx1"/>
              </a:solidFill>
              <a:latin typeface="Menlo" charset="0"/>
              <a:ea typeface="Menlo" charset="0"/>
              <a:cs typeface="Menlo" charset="0"/>
            </a:endParaRPr>
          </a:p>
          <a:p>
            <a:pPr algn="ctr"/>
            <a:endParaRPr lang="en-US" sz="1100">
              <a:solidFill>
                <a:schemeClr val="tx1"/>
              </a:solidFill>
              <a:latin typeface="Menlo" charset="0"/>
              <a:ea typeface="Menlo" charset="0"/>
              <a:cs typeface="Menlo" charset="0"/>
            </a:endParaRPr>
          </a:p>
        </p:txBody>
      </p:sp>
      <p:pic>
        <p:nvPicPr>
          <p:cNvPr id="13" name="Picture 12">
            <a:extLst>
              <a:ext uri="{FF2B5EF4-FFF2-40B4-BE49-F238E27FC236}">
                <a16:creationId xmlns:a16="http://schemas.microsoft.com/office/drawing/2014/main" id="{221400D2-57A7-A749-B8F9-C023A7CEA2BA}"/>
              </a:ext>
            </a:extLst>
          </p:cNvPr>
          <p:cNvPicPr>
            <a:picLocks noChangeAspect="1"/>
          </p:cNvPicPr>
          <p:nvPr/>
        </p:nvPicPr>
        <p:blipFill>
          <a:blip r:embed="rId7"/>
          <a:stretch>
            <a:fillRect/>
          </a:stretch>
        </p:blipFill>
        <p:spPr>
          <a:xfrm>
            <a:off x="6036581" y="640403"/>
            <a:ext cx="589278" cy="311756"/>
          </a:xfrm>
          <a:prstGeom prst="rect">
            <a:avLst/>
          </a:prstGeom>
          <a:ln>
            <a:solidFill>
              <a:schemeClr val="bg1">
                <a:lumMod val="85000"/>
              </a:schemeClr>
            </a:solidFill>
          </a:ln>
        </p:spPr>
      </p:pic>
      <p:sp>
        <p:nvSpPr>
          <p:cNvPr id="72" name="Rectangle 71">
            <a:extLst>
              <a:ext uri="{FF2B5EF4-FFF2-40B4-BE49-F238E27FC236}">
                <a16:creationId xmlns:a16="http://schemas.microsoft.com/office/drawing/2014/main" id="{58691199-F13A-3A40-B3F3-882DAA99E199}"/>
              </a:ext>
            </a:extLst>
          </p:cNvPr>
          <p:cNvSpPr/>
          <p:nvPr/>
        </p:nvSpPr>
        <p:spPr>
          <a:xfrm>
            <a:off x="6931475" y="4077762"/>
            <a:ext cx="485836" cy="35720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IMS Ops</a:t>
            </a:r>
          </a:p>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API</a:t>
            </a:r>
          </a:p>
        </p:txBody>
      </p:sp>
      <p:sp>
        <p:nvSpPr>
          <p:cNvPr id="87" name="Rectangle 86">
            <a:extLst>
              <a:ext uri="{FF2B5EF4-FFF2-40B4-BE49-F238E27FC236}">
                <a16:creationId xmlns:a16="http://schemas.microsoft.com/office/drawing/2014/main" id="{03EF157D-A459-3D4C-9BA7-D66E89FE7C8E}"/>
              </a:ext>
            </a:extLst>
          </p:cNvPr>
          <p:cNvSpPr/>
          <p:nvPr/>
        </p:nvSpPr>
        <p:spPr>
          <a:xfrm>
            <a:off x="6961914" y="745010"/>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IMS</a:t>
            </a:r>
          </a:p>
        </p:txBody>
      </p:sp>
      <p:sp>
        <p:nvSpPr>
          <p:cNvPr id="90" name="Rectangle 89">
            <a:extLst>
              <a:ext uri="{FF2B5EF4-FFF2-40B4-BE49-F238E27FC236}">
                <a16:creationId xmlns:a16="http://schemas.microsoft.com/office/drawing/2014/main" id="{327195F8-48D4-7441-94C7-DB920529BA39}"/>
              </a:ext>
            </a:extLst>
          </p:cNvPr>
          <p:cNvSpPr/>
          <p:nvPr/>
        </p:nvSpPr>
        <p:spPr>
          <a:xfrm>
            <a:off x="7477433" y="74711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CICS</a:t>
            </a:r>
          </a:p>
        </p:txBody>
      </p:sp>
      <p:sp>
        <p:nvSpPr>
          <p:cNvPr id="92" name="Rectangle 91">
            <a:extLst>
              <a:ext uri="{FF2B5EF4-FFF2-40B4-BE49-F238E27FC236}">
                <a16:creationId xmlns:a16="http://schemas.microsoft.com/office/drawing/2014/main" id="{AD5478C9-5E56-9D46-8329-02F52C3385CD}"/>
              </a:ext>
            </a:extLst>
          </p:cNvPr>
          <p:cNvSpPr/>
          <p:nvPr/>
        </p:nvSpPr>
        <p:spPr>
          <a:xfrm>
            <a:off x="7970857" y="73858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a:solidFill>
                  <a:schemeClr val="tx1"/>
                </a:solidFill>
                <a:latin typeface="Arial" panose="020B0604020202020204" pitchFamily="34" charset="0"/>
                <a:ea typeface="Menlo" charset="0"/>
                <a:cs typeface="Arial" panose="020B0604020202020204" pitchFamily="34" charset="0"/>
              </a:rPr>
              <a:t>DB2</a:t>
            </a:r>
          </a:p>
        </p:txBody>
      </p:sp>
      <p:sp>
        <p:nvSpPr>
          <p:cNvPr id="95" name="Rectangle 94">
            <a:extLst>
              <a:ext uri="{FF2B5EF4-FFF2-40B4-BE49-F238E27FC236}">
                <a16:creationId xmlns:a16="http://schemas.microsoft.com/office/drawing/2014/main" id="{9D2244BC-A2A4-D74E-BBE8-EB631F506976}"/>
              </a:ext>
            </a:extLst>
          </p:cNvPr>
          <p:cNvSpPr/>
          <p:nvPr/>
        </p:nvSpPr>
        <p:spPr>
          <a:xfrm>
            <a:off x="6931475" y="4663624"/>
            <a:ext cx="485835" cy="357206"/>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IMS Connect</a:t>
            </a:r>
          </a:p>
        </p:txBody>
      </p:sp>
      <p:sp>
        <p:nvSpPr>
          <p:cNvPr id="98" name="Rectangle 97">
            <a:extLst>
              <a:ext uri="{FF2B5EF4-FFF2-40B4-BE49-F238E27FC236}">
                <a16:creationId xmlns:a16="http://schemas.microsoft.com/office/drawing/2014/main" id="{86332291-5142-D54E-A76D-38429542624A}"/>
              </a:ext>
            </a:extLst>
          </p:cNvPr>
          <p:cNvSpPr/>
          <p:nvPr/>
        </p:nvSpPr>
        <p:spPr>
          <a:xfrm>
            <a:off x="4641998" y="4110960"/>
            <a:ext cx="897737" cy="357205"/>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latin typeface="Arial" panose="020B0604020202020204" pitchFamily="34" charset="0"/>
                <a:ea typeface="Menlo" panose="020B0609030804020204" pitchFamily="49" charset="0"/>
                <a:cs typeface="Arial" panose="020B0604020202020204" pitchFamily="34" charset="0"/>
              </a:rPr>
              <a:t>REST API Extension Server</a:t>
            </a:r>
          </a:p>
        </p:txBody>
      </p:sp>
      <p:cxnSp>
        <p:nvCxnSpPr>
          <p:cNvPr id="99" name="Straight Arrow Connector 98">
            <a:extLst>
              <a:ext uri="{FF2B5EF4-FFF2-40B4-BE49-F238E27FC236}">
                <a16:creationId xmlns:a16="http://schemas.microsoft.com/office/drawing/2014/main" id="{4B42528F-1505-AD4C-9BDE-78737EA3D84D}"/>
              </a:ext>
            </a:extLst>
          </p:cNvPr>
          <p:cNvCxnSpPr>
            <a:cxnSpLocks/>
          </p:cNvCxnSpPr>
          <p:nvPr/>
        </p:nvCxnSpPr>
        <p:spPr>
          <a:xfrm>
            <a:off x="6293131" y="989965"/>
            <a:ext cx="22324" cy="30957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69C93468-CA2A-FA45-8519-4E7D1360318E}"/>
              </a:ext>
            </a:extLst>
          </p:cNvPr>
          <p:cNvSpPr/>
          <p:nvPr/>
        </p:nvSpPr>
        <p:spPr>
          <a:xfrm>
            <a:off x="7992317" y="4077762"/>
            <a:ext cx="406265" cy="357205"/>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DB2</a:t>
            </a:r>
          </a:p>
        </p:txBody>
      </p:sp>
      <p:sp>
        <p:nvSpPr>
          <p:cNvPr id="105" name="TextBox 104">
            <a:extLst>
              <a:ext uri="{FF2B5EF4-FFF2-40B4-BE49-F238E27FC236}">
                <a16:creationId xmlns:a16="http://schemas.microsoft.com/office/drawing/2014/main" id="{29D05D16-D827-4848-9292-C9EE09EA7BBB}"/>
              </a:ext>
            </a:extLst>
          </p:cNvPr>
          <p:cNvSpPr txBox="1"/>
          <p:nvPr/>
        </p:nvSpPr>
        <p:spPr>
          <a:xfrm>
            <a:off x="4887112" y="3896299"/>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nnnn</a:t>
            </a:r>
          </a:p>
        </p:txBody>
      </p:sp>
      <p:sp>
        <p:nvSpPr>
          <p:cNvPr id="108" name="Rectangle 107">
            <a:extLst>
              <a:ext uri="{FF2B5EF4-FFF2-40B4-BE49-F238E27FC236}">
                <a16:creationId xmlns:a16="http://schemas.microsoft.com/office/drawing/2014/main" id="{AC9A0780-B31F-684B-97D2-6B4D144E4464}"/>
              </a:ext>
            </a:extLst>
          </p:cNvPr>
          <p:cNvSpPr/>
          <p:nvPr/>
        </p:nvSpPr>
        <p:spPr>
          <a:xfrm>
            <a:off x="3950091" y="599394"/>
            <a:ext cx="432593" cy="219635"/>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latin typeface="Arial" panose="020B0604020202020204" pitchFamily="34" charset="0"/>
                <a:ea typeface="Menlo" panose="020B0609030804020204" pitchFamily="49" charset="0"/>
                <a:cs typeface="Arial" panose="020B0604020202020204" pitchFamily="34" charset="0"/>
              </a:rPr>
              <a:t>HTML</a:t>
            </a:r>
          </a:p>
        </p:txBody>
      </p:sp>
      <p:sp>
        <p:nvSpPr>
          <p:cNvPr id="112" name="Rectangle 111">
            <a:extLst>
              <a:ext uri="{FF2B5EF4-FFF2-40B4-BE49-F238E27FC236}">
                <a16:creationId xmlns:a16="http://schemas.microsoft.com/office/drawing/2014/main" id="{6F8067E1-A1AE-AA4E-914F-1E7325E2DDF4}"/>
              </a:ext>
            </a:extLst>
          </p:cNvPr>
          <p:cNvSpPr/>
          <p:nvPr/>
        </p:nvSpPr>
        <p:spPr>
          <a:xfrm>
            <a:off x="5238751" y="730221"/>
            <a:ext cx="463631" cy="203966"/>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5" dirty="0">
                <a:solidFill>
                  <a:schemeClr val="bg1"/>
                </a:solidFill>
                <a:latin typeface="Arial" panose="020B0604020202020204" pitchFamily="34" charset="0"/>
                <a:ea typeface="Menlo" panose="020B0609030804020204" pitchFamily="49" charset="0"/>
                <a:cs typeface="Arial" panose="020B0604020202020204" pitchFamily="34" charset="0"/>
              </a:rPr>
              <a:t>CLI</a:t>
            </a:r>
          </a:p>
          <a:p>
            <a:pPr algn="ctr"/>
            <a:r>
              <a:rPr lang="en-US" sz="525" dirty="0">
                <a:solidFill>
                  <a:schemeClr val="bg1"/>
                </a:solidFill>
                <a:latin typeface="Arial" panose="020B0604020202020204" pitchFamily="34" charset="0"/>
                <a:ea typeface="Menlo" panose="020B0609030804020204" pitchFamily="49" charset="0"/>
                <a:cs typeface="Arial" panose="020B0604020202020204" pitchFamily="34" charset="0"/>
              </a:rPr>
              <a:t>extension</a:t>
            </a:r>
          </a:p>
        </p:txBody>
      </p:sp>
      <p:pic>
        <p:nvPicPr>
          <p:cNvPr id="34" name="Picture 33">
            <a:extLst>
              <a:ext uri="{FF2B5EF4-FFF2-40B4-BE49-F238E27FC236}">
                <a16:creationId xmlns:a16="http://schemas.microsoft.com/office/drawing/2014/main" id="{CB2E0DA4-07B3-1A49-9A81-79381B0EFD47}"/>
              </a:ext>
            </a:extLst>
          </p:cNvPr>
          <p:cNvPicPr>
            <a:picLocks noChangeAspect="1"/>
          </p:cNvPicPr>
          <p:nvPr/>
        </p:nvPicPr>
        <p:blipFill>
          <a:blip r:embed="rId8"/>
          <a:stretch>
            <a:fillRect/>
          </a:stretch>
        </p:blipFill>
        <p:spPr>
          <a:xfrm>
            <a:off x="5999618" y="58125"/>
            <a:ext cx="353340" cy="230743"/>
          </a:xfrm>
          <a:prstGeom prst="rect">
            <a:avLst/>
          </a:prstGeom>
        </p:spPr>
      </p:pic>
      <p:pic>
        <p:nvPicPr>
          <p:cNvPr id="35" name="Picture 34">
            <a:extLst>
              <a:ext uri="{FF2B5EF4-FFF2-40B4-BE49-F238E27FC236}">
                <a16:creationId xmlns:a16="http://schemas.microsoft.com/office/drawing/2014/main" id="{E228FC63-B493-6942-A20B-7B8E61DE4EB9}"/>
              </a:ext>
            </a:extLst>
          </p:cNvPr>
          <p:cNvPicPr>
            <a:picLocks noChangeAspect="1"/>
          </p:cNvPicPr>
          <p:nvPr/>
        </p:nvPicPr>
        <p:blipFill>
          <a:blip r:embed="rId9"/>
          <a:stretch>
            <a:fillRect/>
          </a:stretch>
        </p:blipFill>
        <p:spPr>
          <a:xfrm>
            <a:off x="6766840" y="126649"/>
            <a:ext cx="138182" cy="138182"/>
          </a:xfrm>
          <a:prstGeom prst="rect">
            <a:avLst/>
          </a:prstGeom>
        </p:spPr>
      </p:pic>
      <p:sp>
        <p:nvSpPr>
          <p:cNvPr id="114" name="TextBox 113">
            <a:extLst>
              <a:ext uri="{FF2B5EF4-FFF2-40B4-BE49-F238E27FC236}">
                <a16:creationId xmlns:a16="http://schemas.microsoft.com/office/drawing/2014/main" id="{F3496A4C-19A3-9F45-A7F0-2B0C01CE0170}"/>
              </a:ext>
            </a:extLst>
          </p:cNvPr>
          <p:cNvSpPr txBox="1"/>
          <p:nvPr/>
        </p:nvSpPr>
        <p:spPr>
          <a:xfrm>
            <a:off x="6379987" y="20392"/>
            <a:ext cx="487030" cy="346249"/>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VS Code</a:t>
            </a:r>
          </a:p>
        </p:txBody>
      </p:sp>
      <p:cxnSp>
        <p:nvCxnSpPr>
          <p:cNvPr id="116" name="Straight Arrow Connector 115">
            <a:extLst>
              <a:ext uri="{FF2B5EF4-FFF2-40B4-BE49-F238E27FC236}">
                <a16:creationId xmlns:a16="http://schemas.microsoft.com/office/drawing/2014/main" id="{6D4217B5-9051-B747-9EB1-3A0C82F62759}"/>
              </a:ext>
            </a:extLst>
          </p:cNvPr>
          <p:cNvCxnSpPr>
            <a:cxnSpLocks/>
          </p:cNvCxnSpPr>
          <p:nvPr/>
        </p:nvCxnSpPr>
        <p:spPr>
          <a:xfrm>
            <a:off x="6057439" y="309489"/>
            <a:ext cx="0" cy="227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AD30A28-F630-9E41-98B0-135638908344}"/>
              </a:ext>
            </a:extLst>
          </p:cNvPr>
          <p:cNvSpPr txBox="1"/>
          <p:nvPr/>
        </p:nvSpPr>
        <p:spPr>
          <a:xfrm>
            <a:off x="2581425" y="3123851"/>
            <a:ext cx="524503" cy="276999"/>
          </a:xfrm>
          <a:prstGeom prst="rect">
            <a:avLst/>
          </a:prstGeom>
          <a:noFill/>
        </p:spPr>
        <p:txBody>
          <a:bodyPr wrap="none"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node</a:t>
            </a:r>
          </a:p>
        </p:txBody>
      </p:sp>
      <p:sp>
        <p:nvSpPr>
          <p:cNvPr id="125" name="Left Arrow 124">
            <a:extLst>
              <a:ext uri="{FF2B5EF4-FFF2-40B4-BE49-F238E27FC236}">
                <a16:creationId xmlns:a16="http://schemas.microsoft.com/office/drawing/2014/main" id="{FFF300D1-389A-D94E-9006-ADA64C22144A}"/>
              </a:ext>
            </a:extLst>
          </p:cNvPr>
          <p:cNvSpPr/>
          <p:nvPr/>
        </p:nvSpPr>
        <p:spPr>
          <a:xfrm>
            <a:off x="1756309" y="2884152"/>
            <a:ext cx="1436162" cy="363474"/>
          </a:xfrm>
          <a:prstGeom prst="leftArrow">
            <a:avLst/>
          </a:prstGeom>
          <a:solidFill>
            <a:schemeClr val="accent1">
              <a:lumMod val="20000"/>
              <a:lumOff val="80000"/>
            </a:schemeClr>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Included as apps</a:t>
            </a:r>
          </a:p>
        </p:txBody>
      </p:sp>
      <p:sp>
        <p:nvSpPr>
          <p:cNvPr id="126" name="Rectangle 125">
            <a:extLst>
              <a:ext uri="{FF2B5EF4-FFF2-40B4-BE49-F238E27FC236}">
                <a16:creationId xmlns:a16="http://schemas.microsoft.com/office/drawing/2014/main" id="{6499A0B0-043E-6F4F-B3CD-A7E0448871C6}"/>
              </a:ext>
            </a:extLst>
          </p:cNvPr>
          <p:cNvSpPr/>
          <p:nvPr/>
        </p:nvSpPr>
        <p:spPr>
          <a:xfrm>
            <a:off x="3189130" y="2767383"/>
            <a:ext cx="1207937" cy="502439"/>
          </a:xfrm>
          <a:prstGeom prst="rect">
            <a:avLst/>
          </a:prstGeom>
          <a:noFill/>
          <a:ln w="25400">
            <a:solidFill>
              <a:srgbClr val="00B19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enlo" panose="020B0609030804020204" pitchFamily="49" charset="0"/>
              <a:ea typeface="Menlo" panose="020B0609030804020204" pitchFamily="49" charset="0"/>
              <a:cs typeface="Menlo" panose="020B0609030804020204" pitchFamily="49" charset="0"/>
            </a:endParaRPr>
          </a:p>
        </p:txBody>
      </p:sp>
      <p:pic>
        <p:nvPicPr>
          <p:cNvPr id="130" name="Picture 129">
            <a:extLst>
              <a:ext uri="{FF2B5EF4-FFF2-40B4-BE49-F238E27FC236}">
                <a16:creationId xmlns:a16="http://schemas.microsoft.com/office/drawing/2014/main" id="{CD22F1B5-8409-E949-9F0E-40313427A5FC}"/>
              </a:ext>
            </a:extLst>
          </p:cNvPr>
          <p:cNvPicPr>
            <a:picLocks noChangeAspect="1"/>
          </p:cNvPicPr>
          <p:nvPr/>
        </p:nvPicPr>
        <p:blipFill>
          <a:blip r:embed="rId10"/>
          <a:stretch>
            <a:fillRect/>
          </a:stretch>
        </p:blipFill>
        <p:spPr>
          <a:xfrm>
            <a:off x="269155" y="597493"/>
            <a:ext cx="520274" cy="243487"/>
          </a:xfrm>
          <a:prstGeom prst="rect">
            <a:avLst/>
          </a:prstGeom>
        </p:spPr>
      </p:pic>
      <p:cxnSp>
        <p:nvCxnSpPr>
          <p:cNvPr id="132" name="Straight Connector 131">
            <a:extLst>
              <a:ext uri="{FF2B5EF4-FFF2-40B4-BE49-F238E27FC236}">
                <a16:creationId xmlns:a16="http://schemas.microsoft.com/office/drawing/2014/main" id="{810C9CD3-9C88-9544-A3D7-8123C2A2A7B1}"/>
              </a:ext>
            </a:extLst>
          </p:cNvPr>
          <p:cNvCxnSpPr>
            <a:cxnSpLocks/>
          </p:cNvCxnSpPr>
          <p:nvPr/>
        </p:nvCxnSpPr>
        <p:spPr>
          <a:xfrm>
            <a:off x="3685484" y="272460"/>
            <a:ext cx="0" cy="79880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5835E822-9EAF-EC46-A869-517F247DD985}"/>
              </a:ext>
            </a:extLst>
          </p:cNvPr>
          <p:cNvSpPr txBox="1"/>
          <p:nvPr/>
        </p:nvSpPr>
        <p:spPr>
          <a:xfrm>
            <a:off x="181126" y="309489"/>
            <a:ext cx="987771"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desktop apps</a:t>
            </a:r>
          </a:p>
        </p:txBody>
      </p:sp>
      <p:sp>
        <p:nvSpPr>
          <p:cNvPr id="135" name="TextBox 134">
            <a:extLst>
              <a:ext uri="{FF2B5EF4-FFF2-40B4-BE49-F238E27FC236}">
                <a16:creationId xmlns:a16="http://schemas.microsoft.com/office/drawing/2014/main" id="{97532F09-0E15-5147-92C7-F00D56198F3B}"/>
              </a:ext>
            </a:extLst>
          </p:cNvPr>
          <p:cNvSpPr txBox="1"/>
          <p:nvPr/>
        </p:nvSpPr>
        <p:spPr>
          <a:xfrm>
            <a:off x="3685633" y="309489"/>
            <a:ext cx="944489"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Extension Plugins</a:t>
            </a:r>
          </a:p>
        </p:txBody>
      </p:sp>
      <p:sp>
        <p:nvSpPr>
          <p:cNvPr id="136" name="TextBox 135">
            <a:extLst>
              <a:ext uri="{FF2B5EF4-FFF2-40B4-BE49-F238E27FC236}">
                <a16:creationId xmlns:a16="http://schemas.microsoft.com/office/drawing/2014/main" id="{8BA091DE-6769-C747-892C-2F59F0C931EA}"/>
              </a:ext>
            </a:extLst>
          </p:cNvPr>
          <p:cNvSpPr txBox="1"/>
          <p:nvPr/>
        </p:nvSpPr>
        <p:spPr>
          <a:xfrm>
            <a:off x="5170183" y="407095"/>
            <a:ext cx="604653" cy="323165"/>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Extension</a:t>
            </a:r>
          </a:p>
          <a:p>
            <a:r>
              <a:rPr lang="en-US" sz="750" dirty="0">
                <a:latin typeface="Arial" panose="020B0604020202020204" pitchFamily="34" charset="0"/>
                <a:cs typeface="Arial" panose="020B0604020202020204" pitchFamily="34" charset="0"/>
              </a:rPr>
              <a:t>Plugins</a:t>
            </a:r>
          </a:p>
        </p:txBody>
      </p:sp>
      <p:sp>
        <p:nvSpPr>
          <p:cNvPr id="140" name="TextBox 139">
            <a:extLst>
              <a:ext uri="{FF2B5EF4-FFF2-40B4-BE49-F238E27FC236}">
                <a16:creationId xmlns:a16="http://schemas.microsoft.com/office/drawing/2014/main" id="{54680ECA-31F3-314A-8732-C39143295BC2}"/>
              </a:ext>
            </a:extLst>
          </p:cNvPr>
          <p:cNvSpPr txBox="1"/>
          <p:nvPr/>
        </p:nvSpPr>
        <p:spPr>
          <a:xfrm>
            <a:off x="6079321" y="406429"/>
            <a:ext cx="567784"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CLI</a:t>
            </a:r>
          </a:p>
        </p:txBody>
      </p:sp>
      <p:cxnSp>
        <p:nvCxnSpPr>
          <p:cNvPr id="141" name="Straight Connector 140">
            <a:extLst>
              <a:ext uri="{FF2B5EF4-FFF2-40B4-BE49-F238E27FC236}">
                <a16:creationId xmlns:a16="http://schemas.microsoft.com/office/drawing/2014/main" id="{C835EE13-36AC-B643-AB6E-5BA554335981}"/>
              </a:ext>
            </a:extLst>
          </p:cNvPr>
          <p:cNvCxnSpPr>
            <a:cxnSpLocks/>
          </p:cNvCxnSpPr>
          <p:nvPr/>
        </p:nvCxnSpPr>
        <p:spPr>
          <a:xfrm>
            <a:off x="6865208" y="406429"/>
            <a:ext cx="0" cy="658927"/>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3948393E-6738-C84D-8AB0-02473AEA0976}"/>
              </a:ext>
            </a:extLst>
          </p:cNvPr>
          <p:cNvSpPr txBox="1"/>
          <p:nvPr/>
        </p:nvSpPr>
        <p:spPr>
          <a:xfrm>
            <a:off x="7452802" y="406429"/>
            <a:ext cx="886781"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Extensions</a:t>
            </a:r>
          </a:p>
        </p:txBody>
      </p:sp>
      <p:cxnSp>
        <p:nvCxnSpPr>
          <p:cNvPr id="67" name="Straight Arrow Connector 66">
            <a:extLst>
              <a:ext uri="{FF2B5EF4-FFF2-40B4-BE49-F238E27FC236}">
                <a16:creationId xmlns:a16="http://schemas.microsoft.com/office/drawing/2014/main" id="{14C9C9C0-A1B2-754A-8AC7-11549460EE6B}"/>
              </a:ext>
            </a:extLst>
          </p:cNvPr>
          <p:cNvCxnSpPr>
            <a:cxnSpLocks/>
          </p:cNvCxnSpPr>
          <p:nvPr/>
        </p:nvCxnSpPr>
        <p:spPr>
          <a:xfrm>
            <a:off x="1326702" y="3179832"/>
            <a:ext cx="5477" cy="2662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EA7A4A73-0660-F348-A403-92BF9AF64AE2}"/>
              </a:ext>
            </a:extLst>
          </p:cNvPr>
          <p:cNvSpPr txBox="1"/>
          <p:nvPr/>
        </p:nvSpPr>
        <p:spPr>
          <a:xfrm>
            <a:off x="2184262" y="4663624"/>
            <a:ext cx="1086434" cy="253916"/>
          </a:xfrm>
          <a:prstGeom prst="rect">
            <a:avLst/>
          </a:prstGeom>
          <a:solidFill>
            <a:schemeClr val="tx1"/>
          </a:solid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/S ZWESISTC</a:t>
            </a:r>
          </a:p>
        </p:txBody>
      </p:sp>
      <p:sp>
        <p:nvSpPr>
          <p:cNvPr id="151" name="TextBox 150">
            <a:extLst>
              <a:ext uri="{FF2B5EF4-FFF2-40B4-BE49-F238E27FC236}">
                <a16:creationId xmlns:a16="http://schemas.microsoft.com/office/drawing/2014/main" id="{9EBFC8B3-1FFB-6249-8C02-67166F302C23}"/>
              </a:ext>
            </a:extLst>
          </p:cNvPr>
          <p:cNvSpPr txBox="1"/>
          <p:nvPr/>
        </p:nvSpPr>
        <p:spPr>
          <a:xfrm>
            <a:off x="2198937" y="3515088"/>
            <a:ext cx="1095172" cy="253916"/>
          </a:xfrm>
          <a:prstGeom prst="rect">
            <a:avLst/>
          </a:prstGeom>
          <a:solidFill>
            <a:schemeClr val="tx1"/>
          </a:solidFill>
        </p:spPr>
        <p:txBody>
          <a:bodyPr wrap="non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/S ZWESVSTC</a:t>
            </a:r>
          </a:p>
        </p:txBody>
      </p:sp>
      <p:cxnSp>
        <p:nvCxnSpPr>
          <p:cNvPr id="1208" name="Straight Connector 1207">
            <a:extLst>
              <a:ext uri="{FF2B5EF4-FFF2-40B4-BE49-F238E27FC236}">
                <a16:creationId xmlns:a16="http://schemas.microsoft.com/office/drawing/2014/main" id="{9DEFCEED-FF38-6441-93B4-64CD5178FF46}"/>
              </a:ext>
            </a:extLst>
          </p:cNvPr>
          <p:cNvCxnSpPr>
            <a:cxnSpLocks/>
          </p:cNvCxnSpPr>
          <p:nvPr/>
        </p:nvCxnSpPr>
        <p:spPr>
          <a:xfrm>
            <a:off x="5809541" y="406429"/>
            <a:ext cx="0" cy="6648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E958CF02-D7F2-524F-9C43-0091770F3EAB}"/>
              </a:ext>
            </a:extLst>
          </p:cNvPr>
          <p:cNvSpPr/>
          <p:nvPr/>
        </p:nvSpPr>
        <p:spPr>
          <a:xfrm>
            <a:off x="7512107" y="4085710"/>
            <a:ext cx="406264" cy="349256"/>
          </a:xfrm>
          <a:prstGeom prst="rect">
            <a:avLst/>
          </a:prstGeom>
          <a:pattFill prst="pct5">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CICS CMCI</a:t>
            </a:r>
          </a:p>
        </p:txBody>
      </p:sp>
      <p:cxnSp>
        <p:nvCxnSpPr>
          <p:cNvPr id="109" name="Straight Arrow Connector 108">
            <a:extLst>
              <a:ext uri="{FF2B5EF4-FFF2-40B4-BE49-F238E27FC236}">
                <a16:creationId xmlns:a16="http://schemas.microsoft.com/office/drawing/2014/main" id="{51D5112B-37DA-7849-B4D4-C47A036D7097}"/>
              </a:ext>
            </a:extLst>
          </p:cNvPr>
          <p:cNvCxnSpPr>
            <a:cxnSpLocks/>
          </p:cNvCxnSpPr>
          <p:nvPr/>
        </p:nvCxnSpPr>
        <p:spPr>
          <a:xfrm>
            <a:off x="7204867" y="4458733"/>
            <a:ext cx="0" cy="1728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4E4D710-81E8-B54C-A5BC-698A58D4C5BE}"/>
              </a:ext>
            </a:extLst>
          </p:cNvPr>
          <p:cNvSpPr/>
          <p:nvPr/>
        </p:nvSpPr>
        <p:spPr>
          <a:xfrm>
            <a:off x="8468221" y="73798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MQ</a:t>
            </a:r>
          </a:p>
        </p:txBody>
      </p:sp>
      <p:sp>
        <p:nvSpPr>
          <p:cNvPr id="120" name="Rectangle 119">
            <a:extLst>
              <a:ext uri="{FF2B5EF4-FFF2-40B4-BE49-F238E27FC236}">
                <a16:creationId xmlns:a16="http://schemas.microsoft.com/office/drawing/2014/main" id="{D14F4F09-5482-C047-9879-AC4E5FA6F59A}"/>
              </a:ext>
            </a:extLst>
          </p:cNvPr>
          <p:cNvSpPr/>
          <p:nvPr/>
        </p:nvSpPr>
        <p:spPr>
          <a:xfrm>
            <a:off x="8464728" y="4077952"/>
            <a:ext cx="508861" cy="357205"/>
          </a:xfrm>
          <a:prstGeom prst="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MQ Console</a:t>
            </a:r>
          </a:p>
        </p:txBody>
      </p:sp>
      <p:sp>
        <p:nvSpPr>
          <p:cNvPr id="122" name="TextBox 121">
            <a:extLst>
              <a:ext uri="{FF2B5EF4-FFF2-40B4-BE49-F238E27FC236}">
                <a16:creationId xmlns:a16="http://schemas.microsoft.com/office/drawing/2014/main" id="{7044D4EE-C0E9-514C-9611-A07D49E58FF4}"/>
              </a:ext>
            </a:extLst>
          </p:cNvPr>
          <p:cNvSpPr txBox="1"/>
          <p:nvPr/>
        </p:nvSpPr>
        <p:spPr>
          <a:xfrm>
            <a:off x="5414504" y="33185"/>
            <a:ext cx="580608" cy="346249"/>
          </a:xfrm>
          <a:prstGeom prst="rect">
            <a:avLst/>
          </a:prstGeom>
          <a:noFill/>
        </p:spPr>
        <p:txBody>
          <a:bodyPr wrap="none" rtlCol="0">
            <a:spAutoFit/>
          </a:bodyPr>
          <a:lstStyle/>
          <a:p>
            <a:r>
              <a:rPr lang="en-US" sz="825" dirty="0" err="1">
                <a:latin typeface="Arial" panose="020B0604020202020204" pitchFamily="34" charset="0"/>
                <a:cs typeface="Arial" panose="020B0604020202020204" pitchFamily="34" charset="0"/>
              </a:rPr>
              <a:t>Zowe</a:t>
            </a:r>
            <a:endParaRPr lang="en-US" sz="825" dirty="0">
              <a:latin typeface="Arial" panose="020B0604020202020204" pitchFamily="34" charset="0"/>
              <a:cs typeface="Arial" panose="020B0604020202020204" pitchFamily="34" charset="0"/>
            </a:endParaRPr>
          </a:p>
          <a:p>
            <a:r>
              <a:rPr lang="en-US" sz="825" dirty="0">
                <a:latin typeface="Arial" panose="020B0604020202020204" pitchFamily="34" charset="0"/>
                <a:cs typeface="Arial" panose="020B0604020202020204" pitchFamily="34" charset="0"/>
              </a:rPr>
              <a:t>Explorer</a:t>
            </a:r>
          </a:p>
        </p:txBody>
      </p:sp>
      <p:sp>
        <p:nvSpPr>
          <p:cNvPr id="124" name="Rectangle 123">
            <a:extLst>
              <a:ext uri="{FF2B5EF4-FFF2-40B4-BE49-F238E27FC236}">
                <a16:creationId xmlns:a16="http://schemas.microsoft.com/office/drawing/2014/main" id="{2F894607-0364-CE4A-9484-FF2048EBBB02}"/>
              </a:ext>
            </a:extLst>
          </p:cNvPr>
          <p:cNvSpPr/>
          <p:nvPr/>
        </p:nvSpPr>
        <p:spPr>
          <a:xfrm rot="5400000">
            <a:off x="6898957" y="321670"/>
            <a:ext cx="449885" cy="3496406"/>
          </a:xfrm>
          <a:prstGeom prst="rect">
            <a:avLst/>
          </a:prstGeom>
          <a:solidFill>
            <a:schemeClr val="accent4">
              <a:lumMod val="60000"/>
              <a:lumOff val="40000"/>
              <a:alpha val="2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9" name="Straight Arrow Connector 88">
            <a:extLst>
              <a:ext uri="{FF2B5EF4-FFF2-40B4-BE49-F238E27FC236}">
                <a16:creationId xmlns:a16="http://schemas.microsoft.com/office/drawing/2014/main" id="{3C6B5AD8-4D55-CC45-B07C-E9F3CF05C3FF}"/>
              </a:ext>
            </a:extLst>
          </p:cNvPr>
          <p:cNvCxnSpPr>
            <a:cxnSpLocks/>
          </p:cNvCxnSpPr>
          <p:nvPr/>
        </p:nvCxnSpPr>
        <p:spPr>
          <a:xfrm>
            <a:off x="7171375" y="958498"/>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61BFE1-0158-274C-AE10-9E9FC9AC283F}"/>
              </a:ext>
            </a:extLst>
          </p:cNvPr>
          <p:cNvCxnSpPr>
            <a:cxnSpLocks/>
          </p:cNvCxnSpPr>
          <p:nvPr/>
        </p:nvCxnSpPr>
        <p:spPr>
          <a:xfrm>
            <a:off x="7695512" y="958498"/>
            <a:ext cx="27635"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FB54455B-F561-204A-AC10-2892A7C9C45D}"/>
              </a:ext>
            </a:extLst>
          </p:cNvPr>
          <p:cNvCxnSpPr>
            <a:cxnSpLocks/>
          </p:cNvCxnSpPr>
          <p:nvPr/>
        </p:nvCxnSpPr>
        <p:spPr>
          <a:xfrm>
            <a:off x="8196654" y="956689"/>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113AD8D-B983-1040-B2A0-BA3AF06D0552}"/>
              </a:ext>
            </a:extLst>
          </p:cNvPr>
          <p:cNvCxnSpPr>
            <a:cxnSpLocks/>
          </p:cNvCxnSpPr>
          <p:nvPr/>
        </p:nvCxnSpPr>
        <p:spPr>
          <a:xfrm>
            <a:off x="8704445" y="958564"/>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FF216FB2-1321-9844-A64C-723CDEBB778E}"/>
              </a:ext>
            </a:extLst>
          </p:cNvPr>
          <p:cNvSpPr/>
          <p:nvPr/>
        </p:nvSpPr>
        <p:spPr>
          <a:xfrm rot="5400000">
            <a:off x="592080" y="1896581"/>
            <a:ext cx="446909" cy="350904"/>
          </a:xfrm>
          <a:prstGeom prst="rect">
            <a:avLst/>
          </a:prstGeom>
          <a:solidFill>
            <a:schemeClr val="accent4">
              <a:lumMod val="60000"/>
              <a:lumOff val="40000"/>
              <a:alpha val="2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9" name="Straight Arrow Connector 118">
            <a:extLst>
              <a:ext uri="{FF2B5EF4-FFF2-40B4-BE49-F238E27FC236}">
                <a16:creationId xmlns:a16="http://schemas.microsoft.com/office/drawing/2014/main" id="{1F8E9A04-A8E5-9C44-8C46-7640590D4782}"/>
              </a:ext>
            </a:extLst>
          </p:cNvPr>
          <p:cNvCxnSpPr>
            <a:cxnSpLocks/>
          </p:cNvCxnSpPr>
          <p:nvPr/>
        </p:nvCxnSpPr>
        <p:spPr>
          <a:xfrm>
            <a:off x="705665" y="1304035"/>
            <a:ext cx="0" cy="11950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7AFC2FD-FEAC-2348-994A-B3A8B39CB18D}"/>
              </a:ext>
            </a:extLst>
          </p:cNvPr>
          <p:cNvCxnSpPr>
            <a:cxnSpLocks/>
            <a:stCxn id="128" idx="2"/>
          </p:cNvCxnSpPr>
          <p:nvPr/>
        </p:nvCxnSpPr>
        <p:spPr>
          <a:xfrm flipV="1">
            <a:off x="640083" y="2059497"/>
            <a:ext cx="8245603" cy="1253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9D4E75-79D8-974E-B4CD-A50062F6AD6D}"/>
              </a:ext>
            </a:extLst>
          </p:cNvPr>
          <p:cNvSpPr txBox="1"/>
          <p:nvPr/>
        </p:nvSpPr>
        <p:spPr>
          <a:xfrm>
            <a:off x="6634715" y="1889179"/>
            <a:ext cx="1672253"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(optional       needed for    SSO/MFA)</a:t>
            </a:r>
          </a:p>
        </p:txBody>
      </p:sp>
      <p:sp>
        <p:nvSpPr>
          <p:cNvPr id="137" name="Rectangle 136">
            <a:extLst>
              <a:ext uri="{FF2B5EF4-FFF2-40B4-BE49-F238E27FC236}">
                <a16:creationId xmlns:a16="http://schemas.microsoft.com/office/drawing/2014/main" id="{DB2FC6CD-D8D6-724F-BE72-55E84EF914B6}"/>
              </a:ext>
            </a:extLst>
          </p:cNvPr>
          <p:cNvSpPr/>
          <p:nvPr/>
        </p:nvSpPr>
        <p:spPr>
          <a:xfrm>
            <a:off x="2520535" y="2535213"/>
            <a:ext cx="576178" cy="277000"/>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API Discovery</a:t>
            </a:r>
          </a:p>
        </p:txBody>
      </p:sp>
      <p:sp>
        <p:nvSpPr>
          <p:cNvPr id="138" name="Rectangle 137">
            <a:extLst>
              <a:ext uri="{FF2B5EF4-FFF2-40B4-BE49-F238E27FC236}">
                <a16:creationId xmlns:a16="http://schemas.microsoft.com/office/drawing/2014/main" id="{3393705B-5787-6447-9F08-340A717D7704}"/>
              </a:ext>
            </a:extLst>
          </p:cNvPr>
          <p:cNvSpPr/>
          <p:nvPr/>
        </p:nvSpPr>
        <p:spPr>
          <a:xfrm>
            <a:off x="691688" y="2902320"/>
            <a:ext cx="434717" cy="25871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panose="020B0609030804020204" pitchFamily="49" charset="0"/>
                <a:cs typeface="Arial" panose="020B0604020202020204" pitchFamily="34" charset="0"/>
              </a:rPr>
              <a:t>VT Terminal</a:t>
            </a:r>
          </a:p>
        </p:txBody>
      </p:sp>
      <p:sp>
        <p:nvSpPr>
          <p:cNvPr id="139" name="TextBox 138">
            <a:extLst>
              <a:ext uri="{FF2B5EF4-FFF2-40B4-BE49-F238E27FC236}">
                <a16:creationId xmlns:a16="http://schemas.microsoft.com/office/drawing/2014/main" id="{1A577E84-65E5-0A43-AFE2-35C4D24B34CC}"/>
              </a:ext>
            </a:extLst>
          </p:cNvPr>
          <p:cNvSpPr txBox="1"/>
          <p:nvPr/>
        </p:nvSpPr>
        <p:spPr>
          <a:xfrm>
            <a:off x="3154916" y="1875571"/>
            <a:ext cx="707245"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API Gateway</a:t>
            </a:r>
          </a:p>
        </p:txBody>
      </p:sp>
      <p:sp>
        <p:nvSpPr>
          <p:cNvPr id="142" name="Rectangle 141">
            <a:extLst>
              <a:ext uri="{FF2B5EF4-FFF2-40B4-BE49-F238E27FC236}">
                <a16:creationId xmlns:a16="http://schemas.microsoft.com/office/drawing/2014/main" id="{E17F3A9C-A6B3-9F45-A0B2-B5E10E56C36B}"/>
              </a:ext>
            </a:extLst>
          </p:cNvPr>
          <p:cNvSpPr/>
          <p:nvPr/>
        </p:nvSpPr>
        <p:spPr>
          <a:xfrm>
            <a:off x="1185809" y="2691683"/>
            <a:ext cx="427343" cy="1631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Apps…</a:t>
            </a:r>
          </a:p>
        </p:txBody>
      </p:sp>
      <p:cxnSp>
        <p:nvCxnSpPr>
          <p:cNvPr id="145" name="Straight Arrow Connector 144">
            <a:extLst>
              <a:ext uri="{FF2B5EF4-FFF2-40B4-BE49-F238E27FC236}">
                <a16:creationId xmlns:a16="http://schemas.microsoft.com/office/drawing/2014/main" id="{78B8D34A-A4EF-C24F-BAB8-5866EDB0F1BE}"/>
              </a:ext>
            </a:extLst>
          </p:cNvPr>
          <p:cNvCxnSpPr>
            <a:cxnSpLocks/>
          </p:cNvCxnSpPr>
          <p:nvPr/>
        </p:nvCxnSpPr>
        <p:spPr>
          <a:xfrm flipH="1">
            <a:off x="210609" y="2767383"/>
            <a:ext cx="46539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FAD78958-39B3-E847-863C-325E88A9827D}"/>
              </a:ext>
            </a:extLst>
          </p:cNvPr>
          <p:cNvSpPr/>
          <p:nvPr/>
        </p:nvSpPr>
        <p:spPr>
          <a:xfrm rot="16200000">
            <a:off x="-102922" y="2498824"/>
            <a:ext cx="485835" cy="174189"/>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Telnet</a:t>
            </a:r>
          </a:p>
        </p:txBody>
      </p:sp>
      <p:sp>
        <p:nvSpPr>
          <p:cNvPr id="148" name="Rectangle 147">
            <a:extLst>
              <a:ext uri="{FF2B5EF4-FFF2-40B4-BE49-F238E27FC236}">
                <a16:creationId xmlns:a16="http://schemas.microsoft.com/office/drawing/2014/main" id="{CFCC39B9-A66F-274C-8766-AC1F4319BB48}"/>
              </a:ext>
            </a:extLst>
          </p:cNvPr>
          <p:cNvSpPr/>
          <p:nvPr/>
        </p:nvSpPr>
        <p:spPr>
          <a:xfrm rot="16200000">
            <a:off x="-38255" y="3043037"/>
            <a:ext cx="332056" cy="172388"/>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SSH</a:t>
            </a:r>
          </a:p>
        </p:txBody>
      </p:sp>
      <p:cxnSp>
        <p:nvCxnSpPr>
          <p:cNvPr id="152" name="Straight Arrow Connector 151">
            <a:extLst>
              <a:ext uri="{FF2B5EF4-FFF2-40B4-BE49-F238E27FC236}">
                <a16:creationId xmlns:a16="http://schemas.microsoft.com/office/drawing/2014/main" id="{8B4E65BC-7F46-2A46-B1CB-3C61477301DB}"/>
              </a:ext>
            </a:extLst>
          </p:cNvPr>
          <p:cNvCxnSpPr>
            <a:cxnSpLocks/>
          </p:cNvCxnSpPr>
          <p:nvPr/>
        </p:nvCxnSpPr>
        <p:spPr>
          <a:xfrm flipH="1">
            <a:off x="213360" y="3084299"/>
            <a:ext cx="3920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591933A4-9DBB-2244-B14A-D11B55D7526E}"/>
              </a:ext>
            </a:extLst>
          </p:cNvPr>
          <p:cNvSpPr txBox="1"/>
          <p:nvPr/>
        </p:nvSpPr>
        <p:spPr>
          <a:xfrm rot="16200000">
            <a:off x="148109" y="3101959"/>
            <a:ext cx="303288"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22</a:t>
            </a:r>
          </a:p>
        </p:txBody>
      </p:sp>
      <p:sp>
        <p:nvSpPr>
          <p:cNvPr id="158" name="TextBox 157">
            <a:extLst>
              <a:ext uri="{FF2B5EF4-FFF2-40B4-BE49-F238E27FC236}">
                <a16:creationId xmlns:a16="http://schemas.microsoft.com/office/drawing/2014/main" id="{DB5CFE37-047F-AA45-B74D-56CFF1858866}"/>
              </a:ext>
            </a:extLst>
          </p:cNvPr>
          <p:cNvSpPr txBox="1"/>
          <p:nvPr/>
        </p:nvSpPr>
        <p:spPr>
          <a:xfrm rot="16200000">
            <a:off x="161596" y="2529854"/>
            <a:ext cx="303288"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23</a:t>
            </a:r>
          </a:p>
        </p:txBody>
      </p:sp>
      <p:cxnSp>
        <p:nvCxnSpPr>
          <p:cNvPr id="157" name="Elbow Connector 156">
            <a:extLst>
              <a:ext uri="{FF2B5EF4-FFF2-40B4-BE49-F238E27FC236}">
                <a16:creationId xmlns:a16="http://schemas.microsoft.com/office/drawing/2014/main" id="{E047CDB2-79BF-1045-B58C-52A4B57E07BA}"/>
              </a:ext>
            </a:extLst>
          </p:cNvPr>
          <p:cNvCxnSpPr>
            <a:cxnSpLocks/>
            <a:stCxn id="61" idx="1"/>
          </p:cNvCxnSpPr>
          <p:nvPr/>
        </p:nvCxnSpPr>
        <p:spPr>
          <a:xfrm rot="10800000" flipV="1">
            <a:off x="227095" y="2842568"/>
            <a:ext cx="411242" cy="176034"/>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D7044A3-253D-A14C-A1A8-C730E2C88A92}"/>
              </a:ext>
            </a:extLst>
          </p:cNvPr>
          <p:cNvSpPr txBox="1"/>
          <p:nvPr/>
        </p:nvSpPr>
        <p:spPr>
          <a:xfrm>
            <a:off x="694625" y="2507197"/>
            <a:ext cx="412292"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ZLUX</a:t>
            </a:r>
          </a:p>
        </p:txBody>
      </p:sp>
      <p:sp>
        <p:nvSpPr>
          <p:cNvPr id="131" name="TextBox 130">
            <a:extLst>
              <a:ext uri="{FF2B5EF4-FFF2-40B4-BE49-F238E27FC236}">
                <a16:creationId xmlns:a16="http://schemas.microsoft.com/office/drawing/2014/main" id="{91CCDF08-B5C5-5549-A8D7-30660EADEC08}"/>
              </a:ext>
            </a:extLst>
          </p:cNvPr>
          <p:cNvSpPr txBox="1"/>
          <p:nvPr/>
        </p:nvSpPr>
        <p:spPr>
          <a:xfrm>
            <a:off x="3491820" y="4452281"/>
            <a:ext cx="470000" cy="253916"/>
          </a:xfrm>
          <a:prstGeom prst="rect">
            <a:avLst/>
          </a:prstGeom>
          <a:noFill/>
        </p:spPr>
        <p:txBody>
          <a:bodyPr wrap="none" rtlCol="0">
            <a:spAutoFit/>
          </a:bodyPr>
          <a:lstStyle/>
          <a:p>
            <a:r>
              <a:rPr lang="en-US" sz="1050" dirty="0">
                <a:solidFill>
                  <a:schemeClr val="accent4">
                    <a:lumMod val="75000"/>
                  </a:schemeClr>
                </a:solidFill>
                <a:latin typeface="Arial" panose="020B0604020202020204" pitchFamily="34" charset="0"/>
                <a:cs typeface="Arial" panose="020B0604020202020204" pitchFamily="34" charset="0"/>
              </a:rPr>
              <a:t>Java</a:t>
            </a:r>
          </a:p>
        </p:txBody>
      </p:sp>
      <p:sp>
        <p:nvSpPr>
          <p:cNvPr id="146" name="TextBox 145">
            <a:extLst>
              <a:ext uri="{FF2B5EF4-FFF2-40B4-BE49-F238E27FC236}">
                <a16:creationId xmlns:a16="http://schemas.microsoft.com/office/drawing/2014/main" id="{518F8221-BEA5-8642-B541-E261F133B78B}"/>
              </a:ext>
            </a:extLst>
          </p:cNvPr>
          <p:cNvSpPr txBox="1"/>
          <p:nvPr/>
        </p:nvSpPr>
        <p:spPr>
          <a:xfrm>
            <a:off x="3484956" y="4637426"/>
            <a:ext cx="643125" cy="253916"/>
          </a:xfrm>
          <a:prstGeom prst="rect">
            <a:avLst/>
          </a:prstGeom>
          <a:noFill/>
        </p:spPr>
        <p:txBody>
          <a:bodyPr wrap="none" rtlCol="0">
            <a:spAutoFit/>
          </a:bodyPr>
          <a:lstStyle/>
          <a:p>
            <a:r>
              <a:rPr lang="en-US" sz="1050" dirty="0">
                <a:solidFill>
                  <a:srgbClr val="00B19E"/>
                </a:solidFill>
                <a:latin typeface="Arial" panose="020B0604020202020204" pitchFamily="34" charset="0"/>
                <a:cs typeface="Arial" panose="020B0604020202020204" pitchFamily="34" charset="0"/>
              </a:rPr>
              <a:t>Node.js</a:t>
            </a:r>
          </a:p>
        </p:txBody>
      </p:sp>
      <p:sp>
        <p:nvSpPr>
          <p:cNvPr id="154" name="TextBox 153">
            <a:extLst>
              <a:ext uri="{FF2B5EF4-FFF2-40B4-BE49-F238E27FC236}">
                <a16:creationId xmlns:a16="http://schemas.microsoft.com/office/drawing/2014/main" id="{A9F02D7E-9694-6247-BCCA-F0034D843606}"/>
              </a:ext>
            </a:extLst>
          </p:cNvPr>
          <p:cNvSpPr txBox="1"/>
          <p:nvPr/>
        </p:nvSpPr>
        <p:spPr>
          <a:xfrm>
            <a:off x="3484956" y="4816433"/>
            <a:ext cx="857927" cy="253916"/>
          </a:xfrm>
          <a:prstGeom prst="rect">
            <a:avLst/>
          </a:prstGeom>
          <a:noFill/>
        </p:spPr>
        <p:txBody>
          <a:bodyPr wrap="none" rtlCol="0">
            <a:spAutoFit/>
          </a:bodyPr>
          <a:lstStyle/>
          <a:p>
            <a:r>
              <a:rPr lang="en-US" sz="1050" dirty="0">
                <a:solidFill>
                  <a:srgbClr val="7030A0"/>
                </a:solidFill>
                <a:latin typeface="Arial" panose="020B0604020202020204" pitchFamily="34" charset="0"/>
                <a:cs typeface="Arial" panose="020B0604020202020204" pitchFamily="34" charset="0"/>
              </a:rPr>
              <a:t>metal C / C</a:t>
            </a:r>
          </a:p>
        </p:txBody>
      </p:sp>
      <p:cxnSp>
        <p:nvCxnSpPr>
          <p:cNvPr id="117" name="Straight Arrow Connector 116">
            <a:extLst>
              <a:ext uri="{FF2B5EF4-FFF2-40B4-BE49-F238E27FC236}">
                <a16:creationId xmlns:a16="http://schemas.microsoft.com/office/drawing/2014/main" id="{DABB7314-7FBE-A842-8A43-C2AB58A2297C}"/>
              </a:ext>
            </a:extLst>
          </p:cNvPr>
          <p:cNvCxnSpPr>
            <a:cxnSpLocks/>
          </p:cNvCxnSpPr>
          <p:nvPr/>
        </p:nvCxnSpPr>
        <p:spPr>
          <a:xfrm>
            <a:off x="7182317" y="2305698"/>
            <a:ext cx="7879" cy="2418779"/>
          </a:xfrm>
          <a:prstGeom prst="straightConnector1">
            <a:avLst/>
          </a:prstGeom>
          <a:ln w="635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37E31B2-0809-C443-B098-D3953BEEEBC8}"/>
              </a:ext>
            </a:extLst>
          </p:cNvPr>
          <p:cNvCxnSpPr>
            <a:cxnSpLocks/>
          </p:cNvCxnSpPr>
          <p:nvPr/>
        </p:nvCxnSpPr>
        <p:spPr>
          <a:xfrm>
            <a:off x="7167531" y="979871"/>
            <a:ext cx="3844" cy="921675"/>
          </a:xfrm>
          <a:prstGeom prst="straightConnector1">
            <a:avLst/>
          </a:prstGeom>
          <a:ln w="635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B25ABA8-9E36-EB4F-8A1F-6E845F205DD2}"/>
              </a:ext>
            </a:extLst>
          </p:cNvPr>
          <p:cNvCxnSpPr>
            <a:cxnSpLocks/>
          </p:cNvCxnSpPr>
          <p:nvPr/>
        </p:nvCxnSpPr>
        <p:spPr>
          <a:xfrm flipH="1">
            <a:off x="7401057" y="2299839"/>
            <a:ext cx="25344" cy="2512819"/>
          </a:xfrm>
          <a:prstGeom prst="straightConnector1">
            <a:avLst/>
          </a:prstGeom>
          <a:ln w="635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AAAD965C-9A35-B24C-B409-804E3EBC8354}"/>
              </a:ext>
            </a:extLst>
          </p:cNvPr>
          <p:cNvSpPr/>
          <p:nvPr/>
        </p:nvSpPr>
        <p:spPr>
          <a:xfrm>
            <a:off x="10168542" y="5600014"/>
            <a:ext cx="541685" cy="465674"/>
          </a:xfrm>
          <a:prstGeom prst="rect">
            <a:avLst/>
          </a:prstGeom>
          <a:pattFill prst="pct5">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dirty="0">
                <a:solidFill>
                  <a:schemeClr val="tx1"/>
                </a:solidFill>
                <a:latin typeface="Arial" panose="020B0604020202020204" pitchFamily="34" charset="0"/>
                <a:ea typeface="Menlo" panose="020B0609030804020204" pitchFamily="49" charset="0"/>
                <a:cs typeface="Arial" panose="020B0604020202020204" pitchFamily="34" charset="0"/>
              </a:rPr>
              <a:t>CICS CMCI</a:t>
            </a:r>
          </a:p>
        </p:txBody>
      </p:sp>
      <p:sp>
        <p:nvSpPr>
          <p:cNvPr id="155" name="Rectangle 154">
            <a:extLst>
              <a:ext uri="{FF2B5EF4-FFF2-40B4-BE49-F238E27FC236}">
                <a16:creationId xmlns:a16="http://schemas.microsoft.com/office/drawing/2014/main" id="{4F2AA096-9B5C-4C4C-9EF3-769DCFDA7A24}"/>
              </a:ext>
            </a:extLst>
          </p:cNvPr>
          <p:cNvSpPr/>
          <p:nvPr/>
        </p:nvSpPr>
        <p:spPr>
          <a:xfrm>
            <a:off x="7278035" y="4784345"/>
            <a:ext cx="485835" cy="357206"/>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IMS Connect</a:t>
            </a:r>
          </a:p>
        </p:txBody>
      </p:sp>
      <p:sp>
        <p:nvSpPr>
          <p:cNvPr id="4" name="TextBox 3">
            <a:extLst>
              <a:ext uri="{FF2B5EF4-FFF2-40B4-BE49-F238E27FC236}">
                <a16:creationId xmlns:a16="http://schemas.microsoft.com/office/drawing/2014/main" id="{D6120BE6-0AF0-1446-979E-7337F21A1C8F}"/>
              </a:ext>
            </a:extLst>
          </p:cNvPr>
          <p:cNvSpPr txBox="1"/>
          <p:nvPr/>
        </p:nvSpPr>
        <p:spPr>
          <a:xfrm>
            <a:off x="5124383" y="2618218"/>
            <a:ext cx="1101455" cy="369332"/>
          </a:xfrm>
          <a:prstGeom prst="rect">
            <a:avLst/>
          </a:prstGeom>
          <a:solidFill>
            <a:srgbClr val="C00000">
              <a:alpha val="50000"/>
            </a:srgbClr>
          </a:solidFill>
        </p:spPr>
        <p:txBody>
          <a:bodyPr wrap="none" rtlCol="0">
            <a:spAutoFit/>
          </a:bodyPr>
          <a:lstStyle/>
          <a:p>
            <a:r>
              <a:rPr lang="en-US" dirty="0" err="1">
                <a:solidFill>
                  <a:schemeClr val="bg1"/>
                </a:solidFill>
              </a:rPr>
              <a:t>Passticket</a:t>
            </a:r>
            <a:endParaRPr lang="en-US" dirty="0">
              <a:solidFill>
                <a:schemeClr val="bg1"/>
              </a:solidFill>
            </a:endParaRPr>
          </a:p>
        </p:txBody>
      </p:sp>
      <p:sp>
        <p:nvSpPr>
          <p:cNvPr id="156" name="TextBox 155">
            <a:extLst>
              <a:ext uri="{FF2B5EF4-FFF2-40B4-BE49-F238E27FC236}">
                <a16:creationId xmlns:a16="http://schemas.microsoft.com/office/drawing/2014/main" id="{D6030D8B-8FE8-FF44-9B37-FF8F4DDE6C49}"/>
              </a:ext>
            </a:extLst>
          </p:cNvPr>
          <p:cNvSpPr txBox="1"/>
          <p:nvPr/>
        </p:nvSpPr>
        <p:spPr>
          <a:xfrm>
            <a:off x="2309307" y="1356067"/>
            <a:ext cx="2215671" cy="369332"/>
          </a:xfrm>
          <a:prstGeom prst="rect">
            <a:avLst/>
          </a:prstGeom>
          <a:solidFill>
            <a:srgbClr val="C00000">
              <a:alpha val="50000"/>
            </a:srgbClr>
          </a:solidFill>
        </p:spPr>
        <p:txBody>
          <a:bodyPr wrap="none" rtlCol="0">
            <a:spAutoFit/>
          </a:bodyPr>
          <a:lstStyle/>
          <a:p>
            <a:r>
              <a:rPr lang="en-US" dirty="0">
                <a:solidFill>
                  <a:schemeClr val="bg1"/>
                </a:solidFill>
              </a:rPr>
              <a:t>One time     password</a:t>
            </a:r>
          </a:p>
        </p:txBody>
      </p:sp>
      <p:sp>
        <p:nvSpPr>
          <p:cNvPr id="159" name="TextBox 158">
            <a:extLst>
              <a:ext uri="{FF2B5EF4-FFF2-40B4-BE49-F238E27FC236}">
                <a16:creationId xmlns:a16="http://schemas.microsoft.com/office/drawing/2014/main" id="{B305E0D2-6401-0643-8E83-E440D3DC3CCD}"/>
              </a:ext>
            </a:extLst>
          </p:cNvPr>
          <p:cNvSpPr txBox="1"/>
          <p:nvPr/>
        </p:nvSpPr>
        <p:spPr>
          <a:xfrm>
            <a:off x="7270628" y="1310885"/>
            <a:ext cx="1703351" cy="369332"/>
          </a:xfrm>
          <a:prstGeom prst="rect">
            <a:avLst/>
          </a:prstGeom>
          <a:solidFill>
            <a:srgbClr val="C00000">
              <a:alpha val="50000"/>
            </a:srgbClr>
          </a:solidFill>
        </p:spPr>
        <p:txBody>
          <a:bodyPr wrap="none" rtlCol="0">
            <a:spAutoFit/>
          </a:bodyPr>
          <a:lstStyle/>
          <a:p>
            <a:r>
              <a:rPr lang="en-US" dirty="0">
                <a:solidFill>
                  <a:schemeClr val="bg1"/>
                </a:solidFill>
              </a:rPr>
              <a:t>Client to gateway</a:t>
            </a:r>
          </a:p>
        </p:txBody>
      </p:sp>
      <p:sp>
        <p:nvSpPr>
          <p:cNvPr id="160" name="TextBox 159">
            <a:extLst>
              <a:ext uri="{FF2B5EF4-FFF2-40B4-BE49-F238E27FC236}">
                <a16:creationId xmlns:a16="http://schemas.microsoft.com/office/drawing/2014/main" id="{8F87E34A-5FEA-854E-997E-400AEE50B74D}"/>
              </a:ext>
            </a:extLst>
          </p:cNvPr>
          <p:cNvSpPr txBox="1"/>
          <p:nvPr/>
        </p:nvSpPr>
        <p:spPr>
          <a:xfrm>
            <a:off x="7518199" y="2828836"/>
            <a:ext cx="1303114" cy="646331"/>
          </a:xfrm>
          <a:prstGeom prst="rect">
            <a:avLst/>
          </a:prstGeom>
          <a:solidFill>
            <a:srgbClr val="C00000">
              <a:alpha val="50000"/>
            </a:srgbClr>
          </a:solidFill>
        </p:spPr>
        <p:txBody>
          <a:bodyPr wrap="none" rtlCol="0">
            <a:spAutoFit/>
          </a:bodyPr>
          <a:lstStyle/>
          <a:p>
            <a:r>
              <a:rPr lang="en-US" dirty="0">
                <a:solidFill>
                  <a:schemeClr val="bg1"/>
                </a:solidFill>
              </a:rPr>
              <a:t>Gateway to </a:t>
            </a:r>
          </a:p>
          <a:p>
            <a:r>
              <a:rPr lang="en-US" dirty="0">
                <a:solidFill>
                  <a:schemeClr val="bg1"/>
                </a:solidFill>
              </a:rPr>
              <a:t>service</a:t>
            </a:r>
          </a:p>
        </p:txBody>
      </p:sp>
    </p:spTree>
    <p:extLst>
      <p:ext uri="{BB962C8B-B14F-4D97-AF65-F5344CB8AC3E}">
        <p14:creationId xmlns:p14="http://schemas.microsoft.com/office/powerpoint/2010/main" val="1516666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F2534-6F86-8C41-A69F-B5D7956775C3}"/>
              </a:ext>
            </a:extLst>
          </p:cNvPr>
          <p:cNvSpPr/>
          <p:nvPr/>
        </p:nvSpPr>
        <p:spPr>
          <a:xfrm>
            <a:off x="0" y="1416183"/>
            <a:ext cx="9144000" cy="2525854"/>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A73CD6B-CAA9-1349-802C-B5EC05495080}"/>
              </a:ext>
            </a:extLst>
          </p:cNvPr>
          <p:cNvSpPr/>
          <p:nvPr/>
        </p:nvSpPr>
        <p:spPr>
          <a:xfrm>
            <a:off x="101036" y="1103360"/>
            <a:ext cx="4444414" cy="140689"/>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charset="0"/>
                <a:cs typeface="Arial" panose="020B0604020202020204" pitchFamily="34" charset="0"/>
              </a:rPr>
              <a:t>Zowe Desktop running in web browser</a:t>
            </a:r>
          </a:p>
        </p:txBody>
      </p:sp>
      <p:sp>
        <p:nvSpPr>
          <p:cNvPr id="94" name="Rectangle 93">
            <a:extLst>
              <a:ext uri="{FF2B5EF4-FFF2-40B4-BE49-F238E27FC236}">
                <a16:creationId xmlns:a16="http://schemas.microsoft.com/office/drawing/2014/main" id="{2E6E6968-C58B-AC42-AC3C-471BE14361C4}"/>
              </a:ext>
            </a:extLst>
          </p:cNvPr>
          <p:cNvSpPr/>
          <p:nvPr/>
        </p:nvSpPr>
        <p:spPr>
          <a:xfrm>
            <a:off x="5158791" y="1097370"/>
            <a:ext cx="3823388" cy="138104"/>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charset="0"/>
                <a:cs typeface="Arial" panose="020B0604020202020204" pitchFamily="34" charset="0"/>
              </a:rPr>
              <a:t>Zowe CLI running in desktop shell</a:t>
            </a:r>
          </a:p>
        </p:txBody>
      </p:sp>
      <p:sp>
        <p:nvSpPr>
          <p:cNvPr id="149" name="Rectangle 148">
            <a:extLst>
              <a:ext uri="{FF2B5EF4-FFF2-40B4-BE49-F238E27FC236}">
                <a16:creationId xmlns:a16="http://schemas.microsoft.com/office/drawing/2014/main" id="{1DBBA3A0-742C-F942-9627-246163F02A4E}"/>
              </a:ext>
            </a:extLst>
          </p:cNvPr>
          <p:cNvSpPr/>
          <p:nvPr/>
        </p:nvSpPr>
        <p:spPr>
          <a:xfrm>
            <a:off x="524134" y="4533449"/>
            <a:ext cx="2860502" cy="473915"/>
          </a:xfrm>
          <a:prstGeom prst="rect">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49F71ED4-CF4E-2C48-9F80-56B75BBD3C68}"/>
              </a:ext>
            </a:extLst>
          </p:cNvPr>
          <p:cNvSpPr/>
          <p:nvPr/>
        </p:nvSpPr>
        <p:spPr>
          <a:xfrm>
            <a:off x="103669" y="272459"/>
            <a:ext cx="4444415" cy="796124"/>
          </a:xfrm>
          <a:prstGeom prst="rect">
            <a:avLst/>
          </a:prstGeom>
          <a:solidFill>
            <a:srgbClr val="E6F7FD"/>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chemeClr val="tx1"/>
              </a:solidFill>
              <a:latin typeface="Menlo" charset="0"/>
              <a:ea typeface="Menlo" charset="0"/>
              <a:cs typeface="Menlo" charset="0"/>
            </a:endParaRPr>
          </a:p>
        </p:txBody>
      </p:sp>
      <p:sp>
        <p:nvSpPr>
          <p:cNvPr id="3" name="Rectangle 2">
            <a:extLst>
              <a:ext uri="{FF2B5EF4-FFF2-40B4-BE49-F238E27FC236}">
                <a16:creationId xmlns:a16="http://schemas.microsoft.com/office/drawing/2014/main" id="{881A021B-B006-334C-B3F1-F642594C592B}"/>
              </a:ext>
            </a:extLst>
          </p:cNvPr>
          <p:cNvSpPr/>
          <p:nvPr/>
        </p:nvSpPr>
        <p:spPr>
          <a:xfrm>
            <a:off x="539383" y="1559499"/>
            <a:ext cx="8442794" cy="2306540"/>
          </a:xfrm>
          <a:prstGeom prst="rect">
            <a:avLst/>
          </a:prstGeom>
          <a:solidFill>
            <a:srgbClr val="F2F2F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68CAA2EB-FC5B-054F-B79C-91E24AB11FA1}"/>
              </a:ext>
            </a:extLst>
          </p:cNvPr>
          <p:cNvSpPr/>
          <p:nvPr/>
        </p:nvSpPr>
        <p:spPr>
          <a:xfrm>
            <a:off x="5401626" y="14920"/>
            <a:ext cx="1610692" cy="355765"/>
          </a:xfrm>
          <a:prstGeom prst="rect">
            <a:avLst/>
          </a:prstGeom>
          <a:pattFill prst="pct20">
            <a:fgClr>
              <a:schemeClr val="accent1">
                <a:lumMod val="20000"/>
                <a:lumOff val="80000"/>
              </a:schemeClr>
            </a:fgClr>
            <a:bgClr>
              <a:schemeClr val="bg1"/>
            </a:bgClr>
          </a:pattFill>
          <a:ln>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latin typeface="Menlo" charset="0"/>
                <a:ea typeface="Menlo" charset="0"/>
                <a:cs typeface="Menlo" charset="0"/>
              </a:rPr>
              <a:t>                 </a:t>
            </a:r>
          </a:p>
          <a:p>
            <a:pPr algn="ctr"/>
            <a:endParaRPr lang="en-US" sz="1100" dirty="0">
              <a:solidFill>
                <a:schemeClr val="tx1"/>
              </a:solidFill>
              <a:latin typeface="Menlo" charset="0"/>
              <a:ea typeface="Menlo" charset="0"/>
              <a:cs typeface="Menlo" charset="0"/>
            </a:endParaRPr>
          </a:p>
          <a:p>
            <a:pPr algn="ctr"/>
            <a:endParaRPr lang="en-US" sz="1100" dirty="0">
              <a:solidFill>
                <a:schemeClr val="tx1"/>
              </a:solidFill>
              <a:latin typeface="Menlo" charset="0"/>
              <a:ea typeface="Menlo" charset="0"/>
              <a:cs typeface="Menlo" charset="0"/>
            </a:endParaRPr>
          </a:p>
        </p:txBody>
      </p:sp>
      <p:cxnSp>
        <p:nvCxnSpPr>
          <p:cNvPr id="20" name="Elbow Connector 19">
            <a:extLst>
              <a:ext uri="{FF2B5EF4-FFF2-40B4-BE49-F238E27FC236}">
                <a16:creationId xmlns:a16="http://schemas.microsoft.com/office/drawing/2014/main" id="{463C5E49-921E-6E43-B468-6069E10CA099}"/>
              </a:ext>
            </a:extLst>
          </p:cNvPr>
          <p:cNvCxnSpPr>
            <a:cxnSpLocks/>
            <a:stCxn id="107" idx="3"/>
          </p:cNvCxnSpPr>
          <p:nvPr/>
        </p:nvCxnSpPr>
        <p:spPr>
          <a:xfrm>
            <a:off x="4465247" y="747234"/>
            <a:ext cx="944562" cy="66894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47D63396-AC4D-5249-8BCF-E9058FDBA721}"/>
              </a:ext>
            </a:extLst>
          </p:cNvPr>
          <p:cNvSpPr/>
          <p:nvPr/>
        </p:nvSpPr>
        <p:spPr>
          <a:xfrm>
            <a:off x="3842090" y="531185"/>
            <a:ext cx="623157" cy="432098"/>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iFrame</a:t>
            </a:r>
          </a:p>
        </p:txBody>
      </p:sp>
      <p:sp>
        <p:nvSpPr>
          <p:cNvPr id="84" name="Rectangle 83">
            <a:extLst>
              <a:ext uri="{FF2B5EF4-FFF2-40B4-BE49-F238E27FC236}">
                <a16:creationId xmlns:a16="http://schemas.microsoft.com/office/drawing/2014/main" id="{54414DDB-8967-8D45-908D-A9FDFFB61FF7}"/>
              </a:ext>
            </a:extLst>
          </p:cNvPr>
          <p:cNvSpPr/>
          <p:nvPr/>
        </p:nvSpPr>
        <p:spPr>
          <a:xfrm>
            <a:off x="5158791" y="407220"/>
            <a:ext cx="3823388" cy="658136"/>
          </a:xfrm>
          <a:prstGeom prst="rect">
            <a:avLst/>
          </a:prstGeom>
          <a:solidFill>
            <a:srgbClr val="E6F7FD"/>
          </a:solidFill>
          <a:ln>
            <a:solidFill>
              <a:schemeClr val="bg2">
                <a:lumMod val="75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ea typeface="Menlo" charset="0"/>
                <a:cs typeface="Arial" panose="020B0604020202020204" pitchFamily="34" charset="0"/>
              </a:rPr>
              <a:t>                 </a:t>
            </a:r>
          </a:p>
          <a:p>
            <a:pPr algn="ctr"/>
            <a:endParaRPr lang="en-US" sz="1100">
              <a:solidFill>
                <a:schemeClr val="tx1"/>
              </a:solidFill>
              <a:latin typeface="Arial" panose="020B0604020202020204" pitchFamily="34" charset="0"/>
              <a:ea typeface="Menlo" charset="0"/>
              <a:cs typeface="Arial" panose="020B0604020202020204" pitchFamily="34" charset="0"/>
            </a:endParaRPr>
          </a:p>
          <a:p>
            <a:pPr algn="ctr"/>
            <a:endParaRPr lang="en-US" sz="1100">
              <a:solidFill>
                <a:schemeClr val="tx1"/>
              </a:solidFill>
              <a:latin typeface="Arial" panose="020B0604020202020204" pitchFamily="34" charset="0"/>
              <a:ea typeface="Menlo" charset="0"/>
              <a:cs typeface="Arial" panose="020B0604020202020204" pitchFamily="34" charset="0"/>
            </a:endParaRPr>
          </a:p>
        </p:txBody>
      </p:sp>
      <p:sp>
        <p:nvSpPr>
          <p:cNvPr id="27" name="Rectangle 26">
            <a:extLst>
              <a:ext uri="{FF2B5EF4-FFF2-40B4-BE49-F238E27FC236}">
                <a16:creationId xmlns:a16="http://schemas.microsoft.com/office/drawing/2014/main" id="{B8BD38E5-B719-A040-961F-CB1DDA431BCD}"/>
              </a:ext>
            </a:extLst>
          </p:cNvPr>
          <p:cNvSpPr/>
          <p:nvPr/>
        </p:nvSpPr>
        <p:spPr>
          <a:xfrm rot="5400000">
            <a:off x="2851396" y="-230108"/>
            <a:ext cx="449885" cy="459871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8AF582D8-88EE-2542-99A4-79D337267C65}"/>
              </a:ext>
            </a:extLst>
          </p:cNvPr>
          <p:cNvSpPr/>
          <p:nvPr/>
        </p:nvSpPr>
        <p:spPr>
          <a:xfrm>
            <a:off x="1866711" y="2546175"/>
            <a:ext cx="576178" cy="263397"/>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API Catalog</a:t>
            </a:r>
          </a:p>
        </p:txBody>
      </p:sp>
      <p:cxnSp>
        <p:nvCxnSpPr>
          <p:cNvPr id="32" name="Straight Arrow Connector 31">
            <a:extLst>
              <a:ext uri="{FF2B5EF4-FFF2-40B4-BE49-F238E27FC236}">
                <a16:creationId xmlns:a16="http://schemas.microsoft.com/office/drawing/2014/main" id="{BD316678-45F2-FC41-929D-9AFEFDB6D35C}"/>
              </a:ext>
            </a:extLst>
          </p:cNvPr>
          <p:cNvCxnSpPr>
            <a:cxnSpLocks/>
            <a:endCxn id="29" idx="0"/>
          </p:cNvCxnSpPr>
          <p:nvPr/>
        </p:nvCxnSpPr>
        <p:spPr>
          <a:xfrm>
            <a:off x="2154799" y="2315956"/>
            <a:ext cx="1" cy="23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8525D1-5DD2-9144-B286-EB52E77203BE}"/>
              </a:ext>
            </a:extLst>
          </p:cNvPr>
          <p:cNvCxnSpPr>
            <a:cxnSpLocks/>
          </p:cNvCxnSpPr>
          <p:nvPr/>
        </p:nvCxnSpPr>
        <p:spPr>
          <a:xfrm>
            <a:off x="2805813" y="2304463"/>
            <a:ext cx="0" cy="2281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2FFFBCF-6F96-BA4C-A2A8-04C04381BB79}"/>
              </a:ext>
            </a:extLst>
          </p:cNvPr>
          <p:cNvSpPr/>
          <p:nvPr/>
        </p:nvSpPr>
        <p:spPr>
          <a:xfrm>
            <a:off x="3225381" y="2917857"/>
            <a:ext cx="353362" cy="287125"/>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MVS UI</a:t>
            </a:r>
          </a:p>
        </p:txBody>
      </p:sp>
      <p:sp>
        <p:nvSpPr>
          <p:cNvPr id="40" name="Rectangle 39">
            <a:extLst>
              <a:ext uri="{FF2B5EF4-FFF2-40B4-BE49-F238E27FC236}">
                <a16:creationId xmlns:a16="http://schemas.microsoft.com/office/drawing/2014/main" id="{EE3A7E9E-4BFA-7048-A93A-B226BC2CCB8D}"/>
              </a:ext>
            </a:extLst>
          </p:cNvPr>
          <p:cNvSpPr/>
          <p:nvPr/>
        </p:nvSpPr>
        <p:spPr>
          <a:xfrm>
            <a:off x="3618646" y="2919598"/>
            <a:ext cx="340730" cy="285383"/>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JES UI</a:t>
            </a:r>
          </a:p>
        </p:txBody>
      </p:sp>
      <p:sp>
        <p:nvSpPr>
          <p:cNvPr id="41" name="Rectangle 40">
            <a:extLst>
              <a:ext uri="{FF2B5EF4-FFF2-40B4-BE49-F238E27FC236}">
                <a16:creationId xmlns:a16="http://schemas.microsoft.com/office/drawing/2014/main" id="{38830FD5-B0E7-304D-A162-42509A56C2A0}"/>
              </a:ext>
            </a:extLst>
          </p:cNvPr>
          <p:cNvSpPr/>
          <p:nvPr/>
        </p:nvSpPr>
        <p:spPr>
          <a:xfrm>
            <a:off x="4007470" y="2909425"/>
            <a:ext cx="352560" cy="295556"/>
          </a:xfrm>
          <a:prstGeom prst="rect">
            <a:avLst/>
          </a:prstGeom>
          <a:solidFill>
            <a:srgbClr val="00B19E">
              <a:alpha val="52941"/>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USS</a:t>
            </a:r>
          </a:p>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UI</a:t>
            </a:r>
          </a:p>
        </p:txBody>
      </p:sp>
      <p:sp>
        <p:nvSpPr>
          <p:cNvPr id="42" name="Rectangle 41">
            <a:extLst>
              <a:ext uri="{FF2B5EF4-FFF2-40B4-BE49-F238E27FC236}">
                <a16:creationId xmlns:a16="http://schemas.microsoft.com/office/drawing/2014/main" id="{7A2C7D56-E8C6-1042-9DF3-33D6754C7710}"/>
              </a:ext>
            </a:extLst>
          </p:cNvPr>
          <p:cNvSpPr/>
          <p:nvPr/>
        </p:nvSpPr>
        <p:spPr>
          <a:xfrm>
            <a:off x="4400199" y="3463999"/>
            <a:ext cx="388262" cy="35720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File API</a:t>
            </a:r>
          </a:p>
        </p:txBody>
      </p:sp>
      <p:sp>
        <p:nvSpPr>
          <p:cNvPr id="43" name="Rectangle 42">
            <a:extLst>
              <a:ext uri="{FF2B5EF4-FFF2-40B4-BE49-F238E27FC236}">
                <a16:creationId xmlns:a16="http://schemas.microsoft.com/office/drawing/2014/main" id="{9CF8B830-DC0B-A740-A36B-B958C1A572E0}"/>
              </a:ext>
            </a:extLst>
          </p:cNvPr>
          <p:cNvSpPr/>
          <p:nvPr/>
        </p:nvSpPr>
        <p:spPr>
          <a:xfrm>
            <a:off x="4834538" y="3463999"/>
            <a:ext cx="374141" cy="357206"/>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JES API</a:t>
            </a:r>
          </a:p>
        </p:txBody>
      </p:sp>
      <p:cxnSp>
        <p:nvCxnSpPr>
          <p:cNvPr id="45" name="Straight Arrow Connector 44">
            <a:extLst>
              <a:ext uri="{FF2B5EF4-FFF2-40B4-BE49-F238E27FC236}">
                <a16:creationId xmlns:a16="http://schemas.microsoft.com/office/drawing/2014/main" id="{3892E7B8-0947-C447-9E5E-CE36A08691A2}"/>
              </a:ext>
            </a:extLst>
          </p:cNvPr>
          <p:cNvCxnSpPr>
            <a:cxnSpLocks/>
          </p:cNvCxnSpPr>
          <p:nvPr/>
        </p:nvCxnSpPr>
        <p:spPr>
          <a:xfrm flipH="1">
            <a:off x="4635091" y="2305261"/>
            <a:ext cx="1" cy="1150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1AF651-50B6-6746-B692-A167727F149A}"/>
              </a:ext>
            </a:extLst>
          </p:cNvPr>
          <p:cNvCxnSpPr>
            <a:cxnSpLocks/>
          </p:cNvCxnSpPr>
          <p:nvPr/>
        </p:nvCxnSpPr>
        <p:spPr>
          <a:xfrm>
            <a:off x="3417143" y="1274694"/>
            <a:ext cx="0" cy="5696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691BFB-2D24-0547-A69D-0918666B0AB3}"/>
              </a:ext>
            </a:extLst>
          </p:cNvPr>
          <p:cNvSpPr txBox="1"/>
          <p:nvPr/>
        </p:nvSpPr>
        <p:spPr>
          <a:xfrm>
            <a:off x="3588595" y="1584646"/>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7554</a:t>
            </a:r>
          </a:p>
        </p:txBody>
      </p:sp>
      <p:sp>
        <p:nvSpPr>
          <p:cNvPr id="49" name="TextBox 48">
            <a:extLst>
              <a:ext uri="{FF2B5EF4-FFF2-40B4-BE49-F238E27FC236}">
                <a16:creationId xmlns:a16="http://schemas.microsoft.com/office/drawing/2014/main" id="{7352B5E6-D9E3-3B44-986D-749969DFF4EB}"/>
              </a:ext>
            </a:extLst>
          </p:cNvPr>
          <p:cNvSpPr txBox="1"/>
          <p:nvPr/>
        </p:nvSpPr>
        <p:spPr>
          <a:xfrm>
            <a:off x="1783733" y="2335673"/>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7552</a:t>
            </a:r>
          </a:p>
        </p:txBody>
      </p:sp>
      <p:sp>
        <p:nvSpPr>
          <p:cNvPr id="50" name="TextBox 49">
            <a:extLst>
              <a:ext uri="{FF2B5EF4-FFF2-40B4-BE49-F238E27FC236}">
                <a16:creationId xmlns:a16="http://schemas.microsoft.com/office/drawing/2014/main" id="{DCFE695A-EC51-3E41-9C73-F580614481B1}"/>
              </a:ext>
            </a:extLst>
          </p:cNvPr>
          <p:cNvSpPr txBox="1"/>
          <p:nvPr/>
        </p:nvSpPr>
        <p:spPr>
          <a:xfrm>
            <a:off x="2465200" y="2335673"/>
            <a:ext cx="421910" cy="219291"/>
          </a:xfrm>
          <a:prstGeom prst="rect">
            <a:avLst/>
          </a:prstGeom>
          <a:noFill/>
        </p:spPr>
        <p:txBody>
          <a:bodyPr wrap="none" rtlCol="0">
            <a:spAutoFit/>
          </a:bodyPr>
          <a:lstStyle/>
          <a:p>
            <a:r>
              <a:rPr lang="en-US" sz="825">
                <a:latin typeface="Arial" panose="020B0604020202020204" pitchFamily="34" charset="0"/>
                <a:ea typeface="Menlo" panose="020B0609030804020204" pitchFamily="49" charset="0"/>
                <a:cs typeface="Arial" panose="020B0604020202020204" pitchFamily="34" charset="0"/>
              </a:rPr>
              <a:t>7553</a:t>
            </a:r>
          </a:p>
        </p:txBody>
      </p:sp>
      <p:sp>
        <p:nvSpPr>
          <p:cNvPr id="51" name="TextBox 50">
            <a:extLst>
              <a:ext uri="{FF2B5EF4-FFF2-40B4-BE49-F238E27FC236}">
                <a16:creationId xmlns:a16="http://schemas.microsoft.com/office/drawing/2014/main" id="{C24C4305-5BA2-1B43-A80B-DF777ED8E227}"/>
              </a:ext>
            </a:extLst>
          </p:cNvPr>
          <p:cNvSpPr txBox="1"/>
          <p:nvPr/>
        </p:nvSpPr>
        <p:spPr>
          <a:xfrm>
            <a:off x="4295852" y="3266510"/>
            <a:ext cx="415498" cy="215444"/>
          </a:xfrm>
          <a:prstGeom prst="rect">
            <a:avLst/>
          </a:prstGeom>
          <a:noFill/>
        </p:spPr>
        <p:txBody>
          <a:bodyPr wrap="none" rtlCol="0">
            <a:spAutoFit/>
          </a:bodyPr>
          <a:lstStyle/>
          <a:p>
            <a:r>
              <a:rPr lang="en-US" sz="800" dirty="0">
                <a:latin typeface="Arial" panose="020B0604020202020204" pitchFamily="34" charset="0"/>
                <a:ea typeface="Menlo" panose="020B0609030804020204" pitchFamily="49" charset="0"/>
                <a:cs typeface="Arial" panose="020B0604020202020204" pitchFamily="34" charset="0"/>
              </a:rPr>
              <a:t>8547</a:t>
            </a:r>
          </a:p>
        </p:txBody>
      </p:sp>
      <p:cxnSp>
        <p:nvCxnSpPr>
          <p:cNvPr id="52" name="Straight Arrow Connector 51">
            <a:extLst>
              <a:ext uri="{FF2B5EF4-FFF2-40B4-BE49-F238E27FC236}">
                <a16:creationId xmlns:a16="http://schemas.microsoft.com/office/drawing/2014/main" id="{1A8D5EA7-D754-BD43-8ADC-13C0B2EE28C5}"/>
              </a:ext>
            </a:extLst>
          </p:cNvPr>
          <p:cNvCxnSpPr>
            <a:cxnSpLocks/>
          </p:cNvCxnSpPr>
          <p:nvPr/>
        </p:nvCxnSpPr>
        <p:spPr>
          <a:xfrm>
            <a:off x="5046400" y="2294190"/>
            <a:ext cx="0" cy="11618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2E71EC-E73F-8045-92CA-2E9B816D4A91}"/>
              </a:ext>
            </a:extLst>
          </p:cNvPr>
          <p:cNvSpPr txBox="1"/>
          <p:nvPr/>
        </p:nvSpPr>
        <p:spPr>
          <a:xfrm>
            <a:off x="4684301" y="3267324"/>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8545</a:t>
            </a:r>
          </a:p>
        </p:txBody>
      </p:sp>
      <p:cxnSp>
        <p:nvCxnSpPr>
          <p:cNvPr id="55" name="Straight Arrow Connector 54">
            <a:extLst>
              <a:ext uri="{FF2B5EF4-FFF2-40B4-BE49-F238E27FC236}">
                <a16:creationId xmlns:a16="http://schemas.microsoft.com/office/drawing/2014/main" id="{3DA6970D-339E-0D4A-9DB9-7098BFD59F0F}"/>
              </a:ext>
            </a:extLst>
          </p:cNvPr>
          <p:cNvCxnSpPr>
            <a:cxnSpLocks/>
          </p:cNvCxnSpPr>
          <p:nvPr/>
        </p:nvCxnSpPr>
        <p:spPr>
          <a:xfrm>
            <a:off x="3482512" y="2302390"/>
            <a:ext cx="0" cy="6064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AFBBAF-5B9E-4043-B919-74BEA94D894E}"/>
              </a:ext>
            </a:extLst>
          </p:cNvPr>
          <p:cNvCxnSpPr>
            <a:cxnSpLocks/>
          </p:cNvCxnSpPr>
          <p:nvPr/>
        </p:nvCxnSpPr>
        <p:spPr>
          <a:xfrm flipH="1">
            <a:off x="3860498" y="2296313"/>
            <a:ext cx="806" cy="606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9D4C01E-B964-F74B-9D68-801D8A100C91}"/>
              </a:ext>
            </a:extLst>
          </p:cNvPr>
          <p:cNvCxnSpPr>
            <a:cxnSpLocks/>
          </p:cNvCxnSpPr>
          <p:nvPr/>
        </p:nvCxnSpPr>
        <p:spPr>
          <a:xfrm flipH="1">
            <a:off x="4292246" y="2302390"/>
            <a:ext cx="3606" cy="6064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9B2E554-4717-514F-83E2-19343201CDAF}"/>
              </a:ext>
            </a:extLst>
          </p:cNvPr>
          <p:cNvSpPr txBox="1"/>
          <p:nvPr/>
        </p:nvSpPr>
        <p:spPr>
          <a:xfrm>
            <a:off x="3152941" y="2730733"/>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8548</a:t>
            </a:r>
          </a:p>
        </p:txBody>
      </p:sp>
      <p:sp>
        <p:nvSpPr>
          <p:cNvPr id="59" name="TextBox 58">
            <a:extLst>
              <a:ext uri="{FF2B5EF4-FFF2-40B4-BE49-F238E27FC236}">
                <a16:creationId xmlns:a16="http://schemas.microsoft.com/office/drawing/2014/main" id="{895230D4-C8AB-5346-8A04-2DC5533FDD62}"/>
              </a:ext>
            </a:extLst>
          </p:cNvPr>
          <p:cNvSpPr txBox="1"/>
          <p:nvPr/>
        </p:nvSpPr>
        <p:spPr>
          <a:xfrm>
            <a:off x="3513401" y="2730733"/>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8546</a:t>
            </a:r>
          </a:p>
        </p:txBody>
      </p:sp>
      <p:sp>
        <p:nvSpPr>
          <p:cNvPr id="60" name="TextBox 59">
            <a:extLst>
              <a:ext uri="{FF2B5EF4-FFF2-40B4-BE49-F238E27FC236}">
                <a16:creationId xmlns:a16="http://schemas.microsoft.com/office/drawing/2014/main" id="{6D51231D-A1BD-4944-AC97-EB35344659BC}"/>
              </a:ext>
            </a:extLst>
          </p:cNvPr>
          <p:cNvSpPr txBox="1"/>
          <p:nvPr/>
        </p:nvSpPr>
        <p:spPr>
          <a:xfrm>
            <a:off x="3952376" y="2730732"/>
            <a:ext cx="421910" cy="346249"/>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8550</a:t>
            </a:r>
          </a:p>
          <a:p>
            <a:endParaRPr lang="en-US" sz="825" dirty="0">
              <a:latin typeface="Arial" panose="020B0604020202020204" pitchFamily="34" charset="0"/>
              <a:ea typeface="Menlo" panose="020B0609030804020204" pitchFamily="49" charset="0"/>
              <a:cs typeface="Arial" panose="020B0604020202020204" pitchFamily="34" charset="0"/>
            </a:endParaRPr>
          </a:p>
        </p:txBody>
      </p:sp>
      <p:sp>
        <p:nvSpPr>
          <p:cNvPr id="61" name="Rectangle 60">
            <a:extLst>
              <a:ext uri="{FF2B5EF4-FFF2-40B4-BE49-F238E27FC236}">
                <a16:creationId xmlns:a16="http://schemas.microsoft.com/office/drawing/2014/main" id="{E9DE1BCE-1CFC-1441-96B8-215353ACF262}"/>
              </a:ext>
            </a:extLst>
          </p:cNvPr>
          <p:cNvSpPr/>
          <p:nvPr/>
        </p:nvSpPr>
        <p:spPr>
          <a:xfrm>
            <a:off x="638335" y="2495213"/>
            <a:ext cx="1026557" cy="694709"/>
          </a:xfrm>
          <a:prstGeom prst="rect">
            <a:avLst/>
          </a:prstGeom>
          <a:solidFill>
            <a:srgbClr val="00B19E">
              <a:alpha val="5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enlo" panose="020B0609030804020204" pitchFamily="49" charset="0"/>
              <a:ea typeface="Menlo" panose="020B0609030804020204" pitchFamily="49" charset="0"/>
              <a:cs typeface="Menlo" panose="020B0609030804020204" pitchFamily="49" charset="0"/>
            </a:endParaRPr>
          </a:p>
        </p:txBody>
      </p:sp>
      <p:sp>
        <p:nvSpPr>
          <p:cNvPr id="62" name="Rectangle 61">
            <a:extLst>
              <a:ext uri="{FF2B5EF4-FFF2-40B4-BE49-F238E27FC236}">
                <a16:creationId xmlns:a16="http://schemas.microsoft.com/office/drawing/2014/main" id="{6B2BC080-CDFD-1C40-9018-2717D47E1571}"/>
              </a:ext>
            </a:extLst>
          </p:cNvPr>
          <p:cNvSpPr/>
          <p:nvPr/>
        </p:nvSpPr>
        <p:spPr>
          <a:xfrm>
            <a:off x="712291" y="2689938"/>
            <a:ext cx="427343" cy="1631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3270</a:t>
            </a:r>
          </a:p>
        </p:txBody>
      </p:sp>
      <p:sp>
        <p:nvSpPr>
          <p:cNvPr id="63" name="Rectangle 62">
            <a:extLst>
              <a:ext uri="{FF2B5EF4-FFF2-40B4-BE49-F238E27FC236}">
                <a16:creationId xmlns:a16="http://schemas.microsoft.com/office/drawing/2014/main" id="{656EF613-5B84-354E-925D-A378D66F1CF1}"/>
              </a:ext>
            </a:extLst>
          </p:cNvPr>
          <p:cNvSpPr/>
          <p:nvPr/>
        </p:nvSpPr>
        <p:spPr>
          <a:xfrm>
            <a:off x="1149711" y="2902319"/>
            <a:ext cx="468403" cy="262462"/>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File Editor</a:t>
            </a:r>
          </a:p>
        </p:txBody>
      </p:sp>
      <p:sp>
        <p:nvSpPr>
          <p:cNvPr id="65" name="TextBox 64">
            <a:extLst>
              <a:ext uri="{FF2B5EF4-FFF2-40B4-BE49-F238E27FC236}">
                <a16:creationId xmlns:a16="http://schemas.microsoft.com/office/drawing/2014/main" id="{5812FD3A-B0DF-7746-BD53-0047BF61959E}"/>
              </a:ext>
            </a:extLst>
          </p:cNvPr>
          <p:cNvSpPr txBox="1"/>
          <p:nvPr/>
        </p:nvSpPr>
        <p:spPr>
          <a:xfrm>
            <a:off x="753669" y="2326825"/>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8544</a:t>
            </a:r>
          </a:p>
        </p:txBody>
      </p:sp>
      <p:sp>
        <p:nvSpPr>
          <p:cNvPr id="66" name="Rectangle 65">
            <a:extLst>
              <a:ext uri="{FF2B5EF4-FFF2-40B4-BE49-F238E27FC236}">
                <a16:creationId xmlns:a16="http://schemas.microsoft.com/office/drawing/2014/main" id="{E70C2438-F7B1-AA4F-85F2-E8948FBA6F32}"/>
              </a:ext>
            </a:extLst>
          </p:cNvPr>
          <p:cNvSpPr/>
          <p:nvPr/>
        </p:nvSpPr>
        <p:spPr>
          <a:xfrm>
            <a:off x="705666" y="4189325"/>
            <a:ext cx="846574" cy="207293"/>
          </a:xfrm>
          <a:prstGeom prst="rect">
            <a:avLst/>
          </a:prstGeom>
          <a:solidFill>
            <a:srgbClr val="7030A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latin typeface="Arial" panose="020B0604020202020204" pitchFamily="34" charset="0"/>
                <a:ea typeface="Menlo" panose="020B0609030804020204" pitchFamily="49" charset="0"/>
                <a:cs typeface="Arial" panose="020B0604020202020204" pitchFamily="34" charset="0"/>
              </a:rPr>
              <a:t>zssServer</a:t>
            </a:r>
          </a:p>
        </p:txBody>
      </p:sp>
      <p:sp>
        <p:nvSpPr>
          <p:cNvPr id="68" name="TextBox 67">
            <a:extLst>
              <a:ext uri="{FF2B5EF4-FFF2-40B4-BE49-F238E27FC236}">
                <a16:creationId xmlns:a16="http://schemas.microsoft.com/office/drawing/2014/main" id="{AB4D9C28-D784-F04E-A506-95C735B37F48}"/>
              </a:ext>
            </a:extLst>
          </p:cNvPr>
          <p:cNvSpPr txBox="1"/>
          <p:nvPr/>
        </p:nvSpPr>
        <p:spPr>
          <a:xfrm>
            <a:off x="813269" y="3942037"/>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8542</a:t>
            </a:r>
          </a:p>
        </p:txBody>
      </p:sp>
      <p:sp>
        <p:nvSpPr>
          <p:cNvPr id="69" name="Rectangle 68">
            <a:extLst>
              <a:ext uri="{FF2B5EF4-FFF2-40B4-BE49-F238E27FC236}">
                <a16:creationId xmlns:a16="http://schemas.microsoft.com/office/drawing/2014/main" id="{F31D35DC-3E8F-BA43-878A-435AAA2C67B2}"/>
              </a:ext>
            </a:extLst>
          </p:cNvPr>
          <p:cNvSpPr/>
          <p:nvPr/>
        </p:nvSpPr>
        <p:spPr>
          <a:xfrm>
            <a:off x="732082" y="4736299"/>
            <a:ext cx="846574" cy="207293"/>
          </a:xfrm>
          <a:prstGeom prst="rect">
            <a:avLst/>
          </a:prstGeom>
          <a:solidFill>
            <a:srgbClr val="7030A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bg1"/>
                </a:solidFill>
                <a:latin typeface="Arial" panose="020B0604020202020204" pitchFamily="34" charset="0"/>
                <a:ea typeface="Menlo" panose="020B0609030804020204" pitchFamily="49" charset="0"/>
                <a:cs typeface="Arial" panose="020B0604020202020204" pitchFamily="34" charset="0"/>
              </a:rPr>
              <a:t>ZWESIS01</a:t>
            </a:r>
          </a:p>
        </p:txBody>
      </p:sp>
      <p:cxnSp>
        <p:nvCxnSpPr>
          <p:cNvPr id="71" name="Straight Arrow Connector 70">
            <a:extLst>
              <a:ext uri="{FF2B5EF4-FFF2-40B4-BE49-F238E27FC236}">
                <a16:creationId xmlns:a16="http://schemas.microsoft.com/office/drawing/2014/main" id="{A620CABF-D612-FA4C-92C8-04171C514818}"/>
              </a:ext>
            </a:extLst>
          </p:cNvPr>
          <p:cNvCxnSpPr>
            <a:cxnSpLocks/>
            <a:endCxn id="69" idx="0"/>
          </p:cNvCxnSpPr>
          <p:nvPr/>
        </p:nvCxnSpPr>
        <p:spPr>
          <a:xfrm>
            <a:off x="1155369" y="3266510"/>
            <a:ext cx="1" cy="1469789"/>
          </a:xfrm>
          <a:prstGeom prst="straightConnector1">
            <a:avLst/>
          </a:prstGeom>
          <a:ln>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0F200DC-F6DD-1040-B383-4FD5972148F5}"/>
              </a:ext>
            </a:extLst>
          </p:cNvPr>
          <p:cNvSpPr txBox="1"/>
          <p:nvPr/>
        </p:nvSpPr>
        <p:spPr>
          <a:xfrm>
            <a:off x="671935" y="4533450"/>
            <a:ext cx="537327"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X-MEM</a:t>
            </a:r>
          </a:p>
        </p:txBody>
      </p:sp>
      <p:sp>
        <p:nvSpPr>
          <p:cNvPr id="74" name="Rectangle 73">
            <a:extLst>
              <a:ext uri="{FF2B5EF4-FFF2-40B4-BE49-F238E27FC236}">
                <a16:creationId xmlns:a16="http://schemas.microsoft.com/office/drawing/2014/main" id="{E407C455-D8CE-5944-91A4-CE85F241ACE2}"/>
              </a:ext>
            </a:extLst>
          </p:cNvPr>
          <p:cNvSpPr/>
          <p:nvPr/>
        </p:nvSpPr>
        <p:spPr>
          <a:xfrm>
            <a:off x="5608793" y="4102384"/>
            <a:ext cx="1219038" cy="227140"/>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latin typeface="Arial" panose="020B0604020202020204" pitchFamily="34" charset="0"/>
                <a:ea typeface="Menlo" panose="020B0609030804020204" pitchFamily="49" charset="0"/>
                <a:cs typeface="Arial" panose="020B0604020202020204" pitchFamily="34" charset="0"/>
              </a:rPr>
              <a:t>z/OSMF</a:t>
            </a:r>
          </a:p>
        </p:txBody>
      </p:sp>
      <p:cxnSp>
        <p:nvCxnSpPr>
          <p:cNvPr id="47" name="Straight Arrow Connector 46">
            <a:extLst>
              <a:ext uri="{FF2B5EF4-FFF2-40B4-BE49-F238E27FC236}">
                <a16:creationId xmlns:a16="http://schemas.microsoft.com/office/drawing/2014/main" id="{C21C7C1C-2A6C-8E40-8948-599036CFC2D3}"/>
              </a:ext>
            </a:extLst>
          </p:cNvPr>
          <p:cNvCxnSpPr>
            <a:cxnSpLocks/>
          </p:cNvCxnSpPr>
          <p:nvPr/>
        </p:nvCxnSpPr>
        <p:spPr>
          <a:xfrm>
            <a:off x="5411167" y="963283"/>
            <a:ext cx="11162" cy="312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888EDE4-E73F-5C40-9A6E-643A985DA5FA}"/>
              </a:ext>
            </a:extLst>
          </p:cNvPr>
          <p:cNvSpPr/>
          <p:nvPr/>
        </p:nvSpPr>
        <p:spPr>
          <a:xfrm>
            <a:off x="5608747" y="4298592"/>
            <a:ext cx="1219085" cy="737254"/>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rial" panose="020B0604020202020204" pitchFamily="34" charset="0"/>
                <a:ea typeface="Menlo" panose="020B0609030804020204" pitchFamily="49" charset="0"/>
                <a:cs typeface="Arial" panose="020B0604020202020204" pitchFamily="34" charset="0"/>
              </a:rPr>
              <a:t>REST APIs</a:t>
            </a:r>
          </a:p>
          <a:p>
            <a:r>
              <a:rPr lang="en-US" sz="800" dirty="0">
                <a:solidFill>
                  <a:schemeClr val="tx1"/>
                </a:solidFill>
                <a:latin typeface="Arial" panose="020B0604020202020204" pitchFamily="34" charset="0"/>
                <a:ea typeface="Menlo" panose="020B0609030804020204" pitchFamily="49" charset="0"/>
                <a:cs typeface="Arial" panose="020B0604020202020204" pitchFamily="34" charset="0"/>
              </a:rPr>
              <a:t>Workflows</a:t>
            </a:r>
          </a:p>
          <a:p>
            <a:r>
              <a:rPr lang="en-US" sz="800" dirty="0">
                <a:solidFill>
                  <a:schemeClr val="tx1"/>
                </a:solidFill>
                <a:latin typeface="Arial" panose="020B0604020202020204" pitchFamily="34" charset="0"/>
                <a:ea typeface="Menlo" panose="020B0609030804020204" pitchFamily="49" charset="0"/>
                <a:cs typeface="Arial" panose="020B0604020202020204" pitchFamily="34" charset="0"/>
              </a:rPr>
              <a:t>TSO / MVS Commands</a:t>
            </a:r>
          </a:p>
          <a:p>
            <a:r>
              <a:rPr lang="en-US" sz="800" dirty="0">
                <a:solidFill>
                  <a:schemeClr val="tx1"/>
                </a:solidFill>
                <a:latin typeface="Arial" panose="020B0604020202020204" pitchFamily="34" charset="0"/>
                <a:ea typeface="Menlo" panose="020B0609030804020204" pitchFamily="49" charset="0"/>
                <a:cs typeface="Arial" panose="020B0604020202020204" pitchFamily="34" charset="0"/>
              </a:rPr>
              <a:t>Files, USS, JES</a:t>
            </a:r>
          </a:p>
          <a:p>
            <a:r>
              <a:rPr lang="en-US" sz="800" b="1" dirty="0">
                <a:solidFill>
                  <a:schemeClr val="tx1"/>
                </a:solidFill>
                <a:latin typeface="Arial" panose="020B0604020202020204" pitchFamily="34" charset="0"/>
                <a:ea typeface="Menlo" panose="020B0609030804020204" pitchFamily="49" charset="0"/>
                <a:cs typeface="Arial" panose="020B0604020202020204" pitchFamily="34" charset="0"/>
              </a:rPr>
              <a:t>SSO token generation</a:t>
            </a:r>
          </a:p>
        </p:txBody>
      </p:sp>
      <p:sp>
        <p:nvSpPr>
          <p:cNvPr id="76" name="TextBox 75">
            <a:extLst>
              <a:ext uri="{FF2B5EF4-FFF2-40B4-BE49-F238E27FC236}">
                <a16:creationId xmlns:a16="http://schemas.microsoft.com/office/drawing/2014/main" id="{9AFB5CBE-D9AB-1D46-89B6-FD697A720E44}"/>
              </a:ext>
            </a:extLst>
          </p:cNvPr>
          <p:cNvSpPr txBox="1"/>
          <p:nvPr/>
        </p:nvSpPr>
        <p:spPr>
          <a:xfrm>
            <a:off x="5901052" y="3905186"/>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7443</a:t>
            </a:r>
          </a:p>
        </p:txBody>
      </p:sp>
      <p:sp>
        <p:nvSpPr>
          <p:cNvPr id="9" name="Rectangle 8">
            <a:extLst>
              <a:ext uri="{FF2B5EF4-FFF2-40B4-BE49-F238E27FC236}">
                <a16:creationId xmlns:a16="http://schemas.microsoft.com/office/drawing/2014/main" id="{2220A9C8-5545-034F-9052-581D243973EB}"/>
              </a:ext>
            </a:extLst>
          </p:cNvPr>
          <p:cNvSpPr/>
          <p:nvPr/>
        </p:nvSpPr>
        <p:spPr>
          <a:xfrm>
            <a:off x="1598210"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MVS Explorer</a:t>
            </a:r>
          </a:p>
        </p:txBody>
      </p:sp>
      <p:pic>
        <p:nvPicPr>
          <p:cNvPr id="7" name="Picture 6">
            <a:extLst>
              <a:ext uri="{FF2B5EF4-FFF2-40B4-BE49-F238E27FC236}">
                <a16:creationId xmlns:a16="http://schemas.microsoft.com/office/drawing/2014/main" id="{ECDB2FB1-7D11-D242-8A90-3D7D5F81098F}"/>
              </a:ext>
            </a:extLst>
          </p:cNvPr>
          <p:cNvPicPr>
            <a:picLocks noChangeAspect="1"/>
          </p:cNvPicPr>
          <p:nvPr/>
        </p:nvPicPr>
        <p:blipFill>
          <a:blip r:embed="rId3"/>
          <a:stretch>
            <a:fillRect/>
          </a:stretch>
        </p:blipFill>
        <p:spPr>
          <a:xfrm>
            <a:off x="1692326" y="563712"/>
            <a:ext cx="446220" cy="251994"/>
          </a:xfrm>
          <a:prstGeom prst="rect">
            <a:avLst/>
          </a:prstGeom>
          <a:ln>
            <a:solidFill>
              <a:schemeClr val="bg1">
                <a:lumMod val="85000"/>
              </a:schemeClr>
            </a:solidFill>
          </a:ln>
        </p:spPr>
      </p:pic>
      <p:sp>
        <p:nvSpPr>
          <p:cNvPr id="79" name="Rectangle 78">
            <a:extLst>
              <a:ext uri="{FF2B5EF4-FFF2-40B4-BE49-F238E27FC236}">
                <a16:creationId xmlns:a16="http://schemas.microsoft.com/office/drawing/2014/main" id="{FDCFCB80-CB2D-354F-9948-646AA711CD40}"/>
              </a:ext>
            </a:extLst>
          </p:cNvPr>
          <p:cNvSpPr/>
          <p:nvPr/>
        </p:nvSpPr>
        <p:spPr>
          <a:xfrm>
            <a:off x="2282246"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JES Explorer</a:t>
            </a:r>
          </a:p>
        </p:txBody>
      </p:sp>
      <p:pic>
        <p:nvPicPr>
          <p:cNvPr id="8" name="Picture 7">
            <a:extLst>
              <a:ext uri="{FF2B5EF4-FFF2-40B4-BE49-F238E27FC236}">
                <a16:creationId xmlns:a16="http://schemas.microsoft.com/office/drawing/2014/main" id="{5E182968-48C7-A04A-B576-7DE13E28DF18}"/>
              </a:ext>
            </a:extLst>
          </p:cNvPr>
          <p:cNvPicPr>
            <a:picLocks noChangeAspect="1"/>
          </p:cNvPicPr>
          <p:nvPr/>
        </p:nvPicPr>
        <p:blipFill>
          <a:blip r:embed="rId4"/>
          <a:stretch>
            <a:fillRect/>
          </a:stretch>
        </p:blipFill>
        <p:spPr>
          <a:xfrm>
            <a:off x="2404002" y="563712"/>
            <a:ext cx="406739" cy="252537"/>
          </a:xfrm>
          <a:prstGeom prst="rect">
            <a:avLst/>
          </a:prstGeom>
          <a:ln>
            <a:solidFill>
              <a:schemeClr val="bg1">
                <a:lumMod val="85000"/>
              </a:schemeClr>
            </a:solidFill>
          </a:ln>
        </p:spPr>
      </p:pic>
      <p:sp>
        <p:nvSpPr>
          <p:cNvPr id="80" name="Rectangle 79">
            <a:extLst>
              <a:ext uri="{FF2B5EF4-FFF2-40B4-BE49-F238E27FC236}">
                <a16:creationId xmlns:a16="http://schemas.microsoft.com/office/drawing/2014/main" id="{91600B3F-5883-A745-B9E9-287709B4FA06}"/>
              </a:ext>
            </a:extLst>
          </p:cNvPr>
          <p:cNvSpPr/>
          <p:nvPr/>
        </p:nvSpPr>
        <p:spPr>
          <a:xfrm>
            <a:off x="2969996"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USS Explorer</a:t>
            </a:r>
          </a:p>
        </p:txBody>
      </p:sp>
      <p:pic>
        <p:nvPicPr>
          <p:cNvPr id="10" name="Picture 9">
            <a:extLst>
              <a:ext uri="{FF2B5EF4-FFF2-40B4-BE49-F238E27FC236}">
                <a16:creationId xmlns:a16="http://schemas.microsoft.com/office/drawing/2014/main" id="{69422BFB-BF0E-E84E-AF4C-A30A2439E5F0}"/>
              </a:ext>
            </a:extLst>
          </p:cNvPr>
          <p:cNvPicPr>
            <a:picLocks noChangeAspect="1"/>
          </p:cNvPicPr>
          <p:nvPr/>
        </p:nvPicPr>
        <p:blipFill>
          <a:blip r:embed="rId5"/>
          <a:stretch>
            <a:fillRect/>
          </a:stretch>
        </p:blipFill>
        <p:spPr>
          <a:xfrm>
            <a:off x="3116664" y="563712"/>
            <a:ext cx="369503" cy="244270"/>
          </a:xfrm>
          <a:prstGeom prst="rect">
            <a:avLst/>
          </a:prstGeom>
          <a:ln>
            <a:solidFill>
              <a:schemeClr val="bg1">
                <a:lumMod val="85000"/>
              </a:schemeClr>
            </a:solidFill>
          </a:ln>
        </p:spPr>
      </p:pic>
      <p:sp>
        <p:nvSpPr>
          <p:cNvPr id="82" name="Rectangle 81">
            <a:extLst>
              <a:ext uri="{FF2B5EF4-FFF2-40B4-BE49-F238E27FC236}">
                <a16:creationId xmlns:a16="http://schemas.microsoft.com/office/drawing/2014/main" id="{F8E8A60B-1AFE-9A49-AE07-175E906C67AA}"/>
              </a:ext>
            </a:extLst>
          </p:cNvPr>
          <p:cNvSpPr/>
          <p:nvPr/>
        </p:nvSpPr>
        <p:spPr>
          <a:xfrm>
            <a:off x="898738"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3270 Terminal</a:t>
            </a:r>
          </a:p>
        </p:txBody>
      </p:sp>
      <p:pic>
        <p:nvPicPr>
          <p:cNvPr id="11" name="Picture 10">
            <a:extLst>
              <a:ext uri="{FF2B5EF4-FFF2-40B4-BE49-F238E27FC236}">
                <a16:creationId xmlns:a16="http://schemas.microsoft.com/office/drawing/2014/main" id="{B465B054-0C62-9E41-B891-1D24A71FAFFE}"/>
              </a:ext>
            </a:extLst>
          </p:cNvPr>
          <p:cNvPicPr>
            <a:picLocks noChangeAspect="1"/>
          </p:cNvPicPr>
          <p:nvPr/>
        </p:nvPicPr>
        <p:blipFill>
          <a:blip r:embed="rId6"/>
          <a:stretch>
            <a:fillRect/>
          </a:stretch>
        </p:blipFill>
        <p:spPr>
          <a:xfrm>
            <a:off x="1055656" y="576681"/>
            <a:ext cx="329493" cy="265799"/>
          </a:xfrm>
          <a:prstGeom prst="rect">
            <a:avLst/>
          </a:prstGeom>
        </p:spPr>
      </p:pic>
      <p:sp>
        <p:nvSpPr>
          <p:cNvPr id="83" name="Rectangle 82">
            <a:extLst>
              <a:ext uri="{FF2B5EF4-FFF2-40B4-BE49-F238E27FC236}">
                <a16:creationId xmlns:a16="http://schemas.microsoft.com/office/drawing/2014/main" id="{3F6404EA-A5F6-5344-9F02-1F63A7ED71F5}"/>
              </a:ext>
            </a:extLst>
          </p:cNvPr>
          <p:cNvSpPr/>
          <p:nvPr/>
        </p:nvSpPr>
        <p:spPr>
          <a:xfrm>
            <a:off x="210608" y="529154"/>
            <a:ext cx="623157" cy="438476"/>
          </a:xfrm>
          <a:prstGeom prst="rect">
            <a:avLst/>
          </a:prstGeom>
          <a:solidFill>
            <a:schemeClr val="bg1"/>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endPar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endParaRPr>
          </a:p>
          <a:p>
            <a:pPr algn="ctr"/>
            <a:r>
              <a:rPr lang="en-US" sz="400" b="1" dirty="0">
                <a:solidFill>
                  <a:schemeClr val="bg2">
                    <a:lumMod val="25000"/>
                  </a:schemeClr>
                </a:solidFill>
                <a:latin typeface="Arial" panose="020B0604020202020204" pitchFamily="34" charset="0"/>
                <a:ea typeface="Menlo" panose="020B0609030804020204" pitchFamily="49" charset="0"/>
                <a:cs typeface="Arial" panose="020B0604020202020204" pitchFamily="34" charset="0"/>
              </a:rPr>
              <a:t>File Editor</a:t>
            </a:r>
          </a:p>
        </p:txBody>
      </p:sp>
      <p:sp>
        <p:nvSpPr>
          <p:cNvPr id="85" name="Rectangle 84">
            <a:extLst>
              <a:ext uri="{FF2B5EF4-FFF2-40B4-BE49-F238E27FC236}">
                <a16:creationId xmlns:a16="http://schemas.microsoft.com/office/drawing/2014/main" id="{BCCCA178-3BD1-974E-A649-9F0821B4E8DB}"/>
              </a:ext>
            </a:extLst>
          </p:cNvPr>
          <p:cNvSpPr/>
          <p:nvPr/>
        </p:nvSpPr>
        <p:spPr>
          <a:xfrm>
            <a:off x="5896271" y="610789"/>
            <a:ext cx="872249" cy="370465"/>
          </a:xfrm>
          <a:prstGeom prst="rect">
            <a:avLst/>
          </a:prstGeom>
          <a:solidFill>
            <a:srgbClr val="00B19E">
              <a:alpha val="96000"/>
            </a:srgbClr>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chemeClr val="tx1"/>
              </a:solidFill>
              <a:latin typeface="Menlo" charset="0"/>
              <a:ea typeface="Menlo" charset="0"/>
              <a:cs typeface="Menlo" charset="0"/>
            </a:endParaRPr>
          </a:p>
          <a:p>
            <a:pPr algn="ctr"/>
            <a:endParaRPr lang="en-US" sz="1100">
              <a:solidFill>
                <a:schemeClr val="tx1"/>
              </a:solidFill>
              <a:latin typeface="Menlo" charset="0"/>
              <a:ea typeface="Menlo" charset="0"/>
              <a:cs typeface="Menlo" charset="0"/>
            </a:endParaRPr>
          </a:p>
        </p:txBody>
      </p:sp>
      <p:pic>
        <p:nvPicPr>
          <p:cNvPr id="13" name="Picture 12">
            <a:extLst>
              <a:ext uri="{FF2B5EF4-FFF2-40B4-BE49-F238E27FC236}">
                <a16:creationId xmlns:a16="http://schemas.microsoft.com/office/drawing/2014/main" id="{221400D2-57A7-A749-B8F9-C023A7CEA2BA}"/>
              </a:ext>
            </a:extLst>
          </p:cNvPr>
          <p:cNvPicPr>
            <a:picLocks noChangeAspect="1"/>
          </p:cNvPicPr>
          <p:nvPr/>
        </p:nvPicPr>
        <p:blipFill>
          <a:blip r:embed="rId7"/>
          <a:stretch>
            <a:fillRect/>
          </a:stretch>
        </p:blipFill>
        <p:spPr>
          <a:xfrm>
            <a:off x="6036581" y="640403"/>
            <a:ext cx="589278" cy="311756"/>
          </a:xfrm>
          <a:prstGeom prst="rect">
            <a:avLst/>
          </a:prstGeom>
          <a:ln>
            <a:solidFill>
              <a:schemeClr val="bg1">
                <a:lumMod val="85000"/>
              </a:schemeClr>
            </a:solidFill>
          </a:ln>
        </p:spPr>
      </p:pic>
      <p:sp>
        <p:nvSpPr>
          <p:cNvPr id="72" name="Rectangle 71">
            <a:extLst>
              <a:ext uri="{FF2B5EF4-FFF2-40B4-BE49-F238E27FC236}">
                <a16:creationId xmlns:a16="http://schemas.microsoft.com/office/drawing/2014/main" id="{58691199-F13A-3A40-B3F3-882DAA99E199}"/>
              </a:ext>
            </a:extLst>
          </p:cNvPr>
          <p:cNvSpPr/>
          <p:nvPr/>
        </p:nvSpPr>
        <p:spPr>
          <a:xfrm>
            <a:off x="6931475" y="4077762"/>
            <a:ext cx="485836" cy="35720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IMS Ops</a:t>
            </a:r>
          </a:p>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API</a:t>
            </a:r>
          </a:p>
        </p:txBody>
      </p:sp>
      <p:sp>
        <p:nvSpPr>
          <p:cNvPr id="87" name="Rectangle 86">
            <a:extLst>
              <a:ext uri="{FF2B5EF4-FFF2-40B4-BE49-F238E27FC236}">
                <a16:creationId xmlns:a16="http://schemas.microsoft.com/office/drawing/2014/main" id="{03EF157D-A459-3D4C-9BA7-D66E89FE7C8E}"/>
              </a:ext>
            </a:extLst>
          </p:cNvPr>
          <p:cNvSpPr/>
          <p:nvPr/>
        </p:nvSpPr>
        <p:spPr>
          <a:xfrm>
            <a:off x="6961914" y="745010"/>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IMS</a:t>
            </a:r>
          </a:p>
        </p:txBody>
      </p:sp>
      <p:sp>
        <p:nvSpPr>
          <p:cNvPr id="90" name="Rectangle 89">
            <a:extLst>
              <a:ext uri="{FF2B5EF4-FFF2-40B4-BE49-F238E27FC236}">
                <a16:creationId xmlns:a16="http://schemas.microsoft.com/office/drawing/2014/main" id="{327195F8-48D4-7441-94C7-DB920529BA39}"/>
              </a:ext>
            </a:extLst>
          </p:cNvPr>
          <p:cNvSpPr/>
          <p:nvPr/>
        </p:nvSpPr>
        <p:spPr>
          <a:xfrm>
            <a:off x="7477433" y="74711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CICS</a:t>
            </a:r>
          </a:p>
        </p:txBody>
      </p:sp>
      <p:sp>
        <p:nvSpPr>
          <p:cNvPr id="92" name="Rectangle 91">
            <a:extLst>
              <a:ext uri="{FF2B5EF4-FFF2-40B4-BE49-F238E27FC236}">
                <a16:creationId xmlns:a16="http://schemas.microsoft.com/office/drawing/2014/main" id="{AD5478C9-5E56-9D46-8329-02F52C3385CD}"/>
              </a:ext>
            </a:extLst>
          </p:cNvPr>
          <p:cNvSpPr/>
          <p:nvPr/>
        </p:nvSpPr>
        <p:spPr>
          <a:xfrm>
            <a:off x="7970857" y="73858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a:solidFill>
                  <a:schemeClr val="tx1"/>
                </a:solidFill>
                <a:latin typeface="Arial" panose="020B0604020202020204" pitchFamily="34" charset="0"/>
                <a:ea typeface="Menlo" charset="0"/>
                <a:cs typeface="Arial" panose="020B0604020202020204" pitchFamily="34" charset="0"/>
              </a:rPr>
              <a:t>DB2</a:t>
            </a:r>
          </a:p>
        </p:txBody>
      </p:sp>
      <p:sp>
        <p:nvSpPr>
          <p:cNvPr id="95" name="Rectangle 94">
            <a:extLst>
              <a:ext uri="{FF2B5EF4-FFF2-40B4-BE49-F238E27FC236}">
                <a16:creationId xmlns:a16="http://schemas.microsoft.com/office/drawing/2014/main" id="{9D2244BC-A2A4-D74E-BBE8-EB631F506976}"/>
              </a:ext>
            </a:extLst>
          </p:cNvPr>
          <p:cNvSpPr/>
          <p:nvPr/>
        </p:nvSpPr>
        <p:spPr>
          <a:xfrm>
            <a:off x="6931475" y="4663624"/>
            <a:ext cx="485835" cy="357206"/>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IMS Connect</a:t>
            </a:r>
          </a:p>
        </p:txBody>
      </p:sp>
      <p:sp>
        <p:nvSpPr>
          <p:cNvPr id="98" name="Rectangle 97">
            <a:extLst>
              <a:ext uri="{FF2B5EF4-FFF2-40B4-BE49-F238E27FC236}">
                <a16:creationId xmlns:a16="http://schemas.microsoft.com/office/drawing/2014/main" id="{86332291-5142-D54E-A76D-38429542624A}"/>
              </a:ext>
            </a:extLst>
          </p:cNvPr>
          <p:cNvSpPr/>
          <p:nvPr/>
        </p:nvSpPr>
        <p:spPr>
          <a:xfrm>
            <a:off x="4641998" y="4110960"/>
            <a:ext cx="897737" cy="357205"/>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latin typeface="Arial" panose="020B0604020202020204" pitchFamily="34" charset="0"/>
                <a:ea typeface="Menlo" panose="020B0609030804020204" pitchFamily="49" charset="0"/>
                <a:cs typeface="Arial" panose="020B0604020202020204" pitchFamily="34" charset="0"/>
              </a:rPr>
              <a:t>REST API Extension Server</a:t>
            </a:r>
          </a:p>
        </p:txBody>
      </p:sp>
      <p:cxnSp>
        <p:nvCxnSpPr>
          <p:cNvPr id="99" name="Straight Arrow Connector 98">
            <a:extLst>
              <a:ext uri="{FF2B5EF4-FFF2-40B4-BE49-F238E27FC236}">
                <a16:creationId xmlns:a16="http://schemas.microsoft.com/office/drawing/2014/main" id="{4B42528F-1505-AD4C-9BDE-78737EA3D84D}"/>
              </a:ext>
            </a:extLst>
          </p:cNvPr>
          <p:cNvCxnSpPr>
            <a:cxnSpLocks/>
          </p:cNvCxnSpPr>
          <p:nvPr/>
        </p:nvCxnSpPr>
        <p:spPr>
          <a:xfrm>
            <a:off x="6293131" y="989965"/>
            <a:ext cx="22324" cy="30957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69C93468-CA2A-FA45-8519-4E7D1360318E}"/>
              </a:ext>
            </a:extLst>
          </p:cNvPr>
          <p:cNvSpPr/>
          <p:nvPr/>
        </p:nvSpPr>
        <p:spPr>
          <a:xfrm>
            <a:off x="7992317" y="4077762"/>
            <a:ext cx="406265" cy="357205"/>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Arial" panose="020B0604020202020204" pitchFamily="34" charset="0"/>
                <a:ea typeface="Menlo" panose="020B0609030804020204" pitchFamily="49" charset="0"/>
                <a:cs typeface="Arial" panose="020B0604020202020204" pitchFamily="34" charset="0"/>
              </a:rPr>
              <a:t>DB2</a:t>
            </a:r>
          </a:p>
        </p:txBody>
      </p:sp>
      <p:sp>
        <p:nvSpPr>
          <p:cNvPr id="105" name="TextBox 104">
            <a:extLst>
              <a:ext uri="{FF2B5EF4-FFF2-40B4-BE49-F238E27FC236}">
                <a16:creationId xmlns:a16="http://schemas.microsoft.com/office/drawing/2014/main" id="{29D05D16-D827-4848-9292-C9EE09EA7BBB}"/>
              </a:ext>
            </a:extLst>
          </p:cNvPr>
          <p:cNvSpPr txBox="1"/>
          <p:nvPr/>
        </p:nvSpPr>
        <p:spPr>
          <a:xfrm>
            <a:off x="4887112" y="3896299"/>
            <a:ext cx="421910"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nnnn</a:t>
            </a:r>
          </a:p>
        </p:txBody>
      </p:sp>
      <p:sp>
        <p:nvSpPr>
          <p:cNvPr id="108" name="Rectangle 107">
            <a:extLst>
              <a:ext uri="{FF2B5EF4-FFF2-40B4-BE49-F238E27FC236}">
                <a16:creationId xmlns:a16="http://schemas.microsoft.com/office/drawing/2014/main" id="{AC9A0780-B31F-684B-97D2-6B4D144E4464}"/>
              </a:ext>
            </a:extLst>
          </p:cNvPr>
          <p:cNvSpPr/>
          <p:nvPr/>
        </p:nvSpPr>
        <p:spPr>
          <a:xfrm>
            <a:off x="3950091" y="599394"/>
            <a:ext cx="432593" cy="219635"/>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latin typeface="Arial" panose="020B0604020202020204" pitchFamily="34" charset="0"/>
                <a:ea typeface="Menlo" panose="020B0609030804020204" pitchFamily="49" charset="0"/>
                <a:cs typeface="Arial" panose="020B0604020202020204" pitchFamily="34" charset="0"/>
              </a:rPr>
              <a:t>HTML</a:t>
            </a:r>
          </a:p>
        </p:txBody>
      </p:sp>
      <p:sp>
        <p:nvSpPr>
          <p:cNvPr id="112" name="Rectangle 111">
            <a:extLst>
              <a:ext uri="{FF2B5EF4-FFF2-40B4-BE49-F238E27FC236}">
                <a16:creationId xmlns:a16="http://schemas.microsoft.com/office/drawing/2014/main" id="{6F8067E1-A1AE-AA4E-914F-1E7325E2DDF4}"/>
              </a:ext>
            </a:extLst>
          </p:cNvPr>
          <p:cNvSpPr/>
          <p:nvPr/>
        </p:nvSpPr>
        <p:spPr>
          <a:xfrm>
            <a:off x="5238751" y="730221"/>
            <a:ext cx="463631" cy="203966"/>
          </a:xfrm>
          <a:prstGeom prst="rect">
            <a:avLst/>
          </a:prstGeom>
          <a:solidFill>
            <a:srgbClr val="7C7B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5" dirty="0">
                <a:solidFill>
                  <a:schemeClr val="bg1"/>
                </a:solidFill>
                <a:latin typeface="Arial" panose="020B0604020202020204" pitchFamily="34" charset="0"/>
                <a:ea typeface="Menlo" panose="020B0609030804020204" pitchFamily="49" charset="0"/>
                <a:cs typeface="Arial" panose="020B0604020202020204" pitchFamily="34" charset="0"/>
              </a:rPr>
              <a:t>CLI</a:t>
            </a:r>
          </a:p>
          <a:p>
            <a:pPr algn="ctr"/>
            <a:r>
              <a:rPr lang="en-US" sz="525" dirty="0">
                <a:solidFill>
                  <a:schemeClr val="bg1"/>
                </a:solidFill>
                <a:latin typeface="Arial" panose="020B0604020202020204" pitchFamily="34" charset="0"/>
                <a:ea typeface="Menlo" panose="020B0609030804020204" pitchFamily="49" charset="0"/>
                <a:cs typeface="Arial" panose="020B0604020202020204" pitchFamily="34" charset="0"/>
              </a:rPr>
              <a:t>extension</a:t>
            </a:r>
          </a:p>
        </p:txBody>
      </p:sp>
      <p:pic>
        <p:nvPicPr>
          <p:cNvPr id="34" name="Picture 33">
            <a:extLst>
              <a:ext uri="{FF2B5EF4-FFF2-40B4-BE49-F238E27FC236}">
                <a16:creationId xmlns:a16="http://schemas.microsoft.com/office/drawing/2014/main" id="{CB2E0DA4-07B3-1A49-9A81-79381B0EFD47}"/>
              </a:ext>
            </a:extLst>
          </p:cNvPr>
          <p:cNvPicPr>
            <a:picLocks noChangeAspect="1"/>
          </p:cNvPicPr>
          <p:nvPr/>
        </p:nvPicPr>
        <p:blipFill>
          <a:blip r:embed="rId8"/>
          <a:stretch>
            <a:fillRect/>
          </a:stretch>
        </p:blipFill>
        <p:spPr>
          <a:xfrm>
            <a:off x="5999618" y="58125"/>
            <a:ext cx="353340" cy="230743"/>
          </a:xfrm>
          <a:prstGeom prst="rect">
            <a:avLst/>
          </a:prstGeom>
        </p:spPr>
      </p:pic>
      <p:pic>
        <p:nvPicPr>
          <p:cNvPr id="35" name="Picture 34">
            <a:extLst>
              <a:ext uri="{FF2B5EF4-FFF2-40B4-BE49-F238E27FC236}">
                <a16:creationId xmlns:a16="http://schemas.microsoft.com/office/drawing/2014/main" id="{E228FC63-B493-6942-A20B-7B8E61DE4EB9}"/>
              </a:ext>
            </a:extLst>
          </p:cNvPr>
          <p:cNvPicPr>
            <a:picLocks noChangeAspect="1"/>
          </p:cNvPicPr>
          <p:nvPr/>
        </p:nvPicPr>
        <p:blipFill>
          <a:blip r:embed="rId9"/>
          <a:stretch>
            <a:fillRect/>
          </a:stretch>
        </p:blipFill>
        <p:spPr>
          <a:xfrm>
            <a:off x="6766840" y="126649"/>
            <a:ext cx="138182" cy="138182"/>
          </a:xfrm>
          <a:prstGeom prst="rect">
            <a:avLst/>
          </a:prstGeom>
        </p:spPr>
      </p:pic>
      <p:sp>
        <p:nvSpPr>
          <p:cNvPr id="114" name="TextBox 113">
            <a:extLst>
              <a:ext uri="{FF2B5EF4-FFF2-40B4-BE49-F238E27FC236}">
                <a16:creationId xmlns:a16="http://schemas.microsoft.com/office/drawing/2014/main" id="{F3496A4C-19A3-9F45-A7F0-2B0C01CE0170}"/>
              </a:ext>
            </a:extLst>
          </p:cNvPr>
          <p:cNvSpPr txBox="1"/>
          <p:nvPr/>
        </p:nvSpPr>
        <p:spPr>
          <a:xfrm>
            <a:off x="6379987" y="20392"/>
            <a:ext cx="487030" cy="346249"/>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VS Code</a:t>
            </a:r>
          </a:p>
        </p:txBody>
      </p:sp>
      <p:cxnSp>
        <p:nvCxnSpPr>
          <p:cNvPr id="116" name="Straight Arrow Connector 115">
            <a:extLst>
              <a:ext uri="{FF2B5EF4-FFF2-40B4-BE49-F238E27FC236}">
                <a16:creationId xmlns:a16="http://schemas.microsoft.com/office/drawing/2014/main" id="{6D4217B5-9051-B747-9EB1-3A0C82F62759}"/>
              </a:ext>
            </a:extLst>
          </p:cNvPr>
          <p:cNvCxnSpPr>
            <a:cxnSpLocks/>
          </p:cNvCxnSpPr>
          <p:nvPr/>
        </p:nvCxnSpPr>
        <p:spPr>
          <a:xfrm>
            <a:off x="6057439" y="309489"/>
            <a:ext cx="0" cy="227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AD30A28-F630-9E41-98B0-135638908344}"/>
              </a:ext>
            </a:extLst>
          </p:cNvPr>
          <p:cNvSpPr txBox="1"/>
          <p:nvPr/>
        </p:nvSpPr>
        <p:spPr>
          <a:xfrm>
            <a:off x="2581425" y="3123851"/>
            <a:ext cx="524503" cy="276999"/>
          </a:xfrm>
          <a:prstGeom prst="rect">
            <a:avLst/>
          </a:prstGeom>
          <a:noFill/>
        </p:spPr>
        <p:txBody>
          <a:bodyPr wrap="none"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node</a:t>
            </a:r>
          </a:p>
        </p:txBody>
      </p:sp>
      <p:sp>
        <p:nvSpPr>
          <p:cNvPr id="125" name="Left Arrow 124">
            <a:extLst>
              <a:ext uri="{FF2B5EF4-FFF2-40B4-BE49-F238E27FC236}">
                <a16:creationId xmlns:a16="http://schemas.microsoft.com/office/drawing/2014/main" id="{FFF300D1-389A-D94E-9006-ADA64C22144A}"/>
              </a:ext>
            </a:extLst>
          </p:cNvPr>
          <p:cNvSpPr/>
          <p:nvPr/>
        </p:nvSpPr>
        <p:spPr>
          <a:xfrm>
            <a:off x="1756309" y="2884152"/>
            <a:ext cx="1436162" cy="363474"/>
          </a:xfrm>
          <a:prstGeom prst="leftArrow">
            <a:avLst/>
          </a:prstGeom>
          <a:solidFill>
            <a:schemeClr val="accent1">
              <a:lumMod val="20000"/>
              <a:lumOff val="80000"/>
            </a:schemeClr>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Included as apps</a:t>
            </a:r>
          </a:p>
        </p:txBody>
      </p:sp>
      <p:sp>
        <p:nvSpPr>
          <p:cNvPr id="126" name="Rectangle 125">
            <a:extLst>
              <a:ext uri="{FF2B5EF4-FFF2-40B4-BE49-F238E27FC236}">
                <a16:creationId xmlns:a16="http://schemas.microsoft.com/office/drawing/2014/main" id="{6499A0B0-043E-6F4F-B3CD-A7E0448871C6}"/>
              </a:ext>
            </a:extLst>
          </p:cNvPr>
          <p:cNvSpPr/>
          <p:nvPr/>
        </p:nvSpPr>
        <p:spPr>
          <a:xfrm>
            <a:off x="3189130" y="2767383"/>
            <a:ext cx="1207937" cy="502439"/>
          </a:xfrm>
          <a:prstGeom prst="rect">
            <a:avLst/>
          </a:prstGeom>
          <a:noFill/>
          <a:ln w="25400">
            <a:solidFill>
              <a:srgbClr val="00B19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enlo" panose="020B0609030804020204" pitchFamily="49" charset="0"/>
              <a:ea typeface="Menlo" panose="020B0609030804020204" pitchFamily="49" charset="0"/>
              <a:cs typeface="Menlo" panose="020B0609030804020204" pitchFamily="49" charset="0"/>
            </a:endParaRPr>
          </a:p>
        </p:txBody>
      </p:sp>
      <p:pic>
        <p:nvPicPr>
          <p:cNvPr id="130" name="Picture 129">
            <a:extLst>
              <a:ext uri="{FF2B5EF4-FFF2-40B4-BE49-F238E27FC236}">
                <a16:creationId xmlns:a16="http://schemas.microsoft.com/office/drawing/2014/main" id="{CD22F1B5-8409-E949-9F0E-40313427A5FC}"/>
              </a:ext>
            </a:extLst>
          </p:cNvPr>
          <p:cNvPicPr>
            <a:picLocks noChangeAspect="1"/>
          </p:cNvPicPr>
          <p:nvPr/>
        </p:nvPicPr>
        <p:blipFill>
          <a:blip r:embed="rId10"/>
          <a:stretch>
            <a:fillRect/>
          </a:stretch>
        </p:blipFill>
        <p:spPr>
          <a:xfrm>
            <a:off x="269155" y="597493"/>
            <a:ext cx="520274" cy="243487"/>
          </a:xfrm>
          <a:prstGeom prst="rect">
            <a:avLst/>
          </a:prstGeom>
        </p:spPr>
      </p:pic>
      <p:cxnSp>
        <p:nvCxnSpPr>
          <p:cNvPr id="132" name="Straight Connector 131">
            <a:extLst>
              <a:ext uri="{FF2B5EF4-FFF2-40B4-BE49-F238E27FC236}">
                <a16:creationId xmlns:a16="http://schemas.microsoft.com/office/drawing/2014/main" id="{810C9CD3-9C88-9544-A3D7-8123C2A2A7B1}"/>
              </a:ext>
            </a:extLst>
          </p:cNvPr>
          <p:cNvCxnSpPr>
            <a:cxnSpLocks/>
          </p:cNvCxnSpPr>
          <p:nvPr/>
        </p:nvCxnSpPr>
        <p:spPr>
          <a:xfrm>
            <a:off x="3685484" y="272460"/>
            <a:ext cx="0" cy="79880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5835E822-9EAF-EC46-A869-517F247DD985}"/>
              </a:ext>
            </a:extLst>
          </p:cNvPr>
          <p:cNvSpPr txBox="1"/>
          <p:nvPr/>
        </p:nvSpPr>
        <p:spPr>
          <a:xfrm>
            <a:off x="181126" y="309489"/>
            <a:ext cx="987771"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desktop apps</a:t>
            </a:r>
          </a:p>
        </p:txBody>
      </p:sp>
      <p:sp>
        <p:nvSpPr>
          <p:cNvPr id="135" name="TextBox 134">
            <a:extLst>
              <a:ext uri="{FF2B5EF4-FFF2-40B4-BE49-F238E27FC236}">
                <a16:creationId xmlns:a16="http://schemas.microsoft.com/office/drawing/2014/main" id="{97532F09-0E15-5147-92C7-F00D56198F3B}"/>
              </a:ext>
            </a:extLst>
          </p:cNvPr>
          <p:cNvSpPr txBox="1"/>
          <p:nvPr/>
        </p:nvSpPr>
        <p:spPr>
          <a:xfrm>
            <a:off x="3685633" y="309489"/>
            <a:ext cx="944489"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Extension Plugins</a:t>
            </a:r>
          </a:p>
        </p:txBody>
      </p:sp>
      <p:sp>
        <p:nvSpPr>
          <p:cNvPr id="136" name="TextBox 135">
            <a:extLst>
              <a:ext uri="{FF2B5EF4-FFF2-40B4-BE49-F238E27FC236}">
                <a16:creationId xmlns:a16="http://schemas.microsoft.com/office/drawing/2014/main" id="{8BA091DE-6769-C747-892C-2F59F0C931EA}"/>
              </a:ext>
            </a:extLst>
          </p:cNvPr>
          <p:cNvSpPr txBox="1"/>
          <p:nvPr/>
        </p:nvSpPr>
        <p:spPr>
          <a:xfrm>
            <a:off x="5170183" y="407095"/>
            <a:ext cx="604653" cy="323165"/>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Extension</a:t>
            </a:r>
          </a:p>
          <a:p>
            <a:r>
              <a:rPr lang="en-US" sz="750" dirty="0">
                <a:latin typeface="Arial" panose="020B0604020202020204" pitchFamily="34" charset="0"/>
                <a:cs typeface="Arial" panose="020B0604020202020204" pitchFamily="34" charset="0"/>
              </a:rPr>
              <a:t>Plugins</a:t>
            </a:r>
          </a:p>
        </p:txBody>
      </p:sp>
      <p:sp>
        <p:nvSpPr>
          <p:cNvPr id="140" name="TextBox 139">
            <a:extLst>
              <a:ext uri="{FF2B5EF4-FFF2-40B4-BE49-F238E27FC236}">
                <a16:creationId xmlns:a16="http://schemas.microsoft.com/office/drawing/2014/main" id="{54680ECA-31F3-314A-8732-C39143295BC2}"/>
              </a:ext>
            </a:extLst>
          </p:cNvPr>
          <p:cNvSpPr txBox="1"/>
          <p:nvPr/>
        </p:nvSpPr>
        <p:spPr>
          <a:xfrm>
            <a:off x="6079321" y="406429"/>
            <a:ext cx="567784"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CLI</a:t>
            </a:r>
          </a:p>
        </p:txBody>
      </p:sp>
      <p:cxnSp>
        <p:nvCxnSpPr>
          <p:cNvPr id="141" name="Straight Connector 140">
            <a:extLst>
              <a:ext uri="{FF2B5EF4-FFF2-40B4-BE49-F238E27FC236}">
                <a16:creationId xmlns:a16="http://schemas.microsoft.com/office/drawing/2014/main" id="{C835EE13-36AC-B643-AB6E-5BA554335981}"/>
              </a:ext>
            </a:extLst>
          </p:cNvPr>
          <p:cNvCxnSpPr>
            <a:cxnSpLocks/>
          </p:cNvCxnSpPr>
          <p:nvPr/>
        </p:nvCxnSpPr>
        <p:spPr>
          <a:xfrm>
            <a:off x="6865208" y="406429"/>
            <a:ext cx="0" cy="658927"/>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3948393E-6738-C84D-8AB0-02473AEA0976}"/>
              </a:ext>
            </a:extLst>
          </p:cNvPr>
          <p:cNvSpPr txBox="1"/>
          <p:nvPr/>
        </p:nvSpPr>
        <p:spPr>
          <a:xfrm>
            <a:off x="7452802" y="406429"/>
            <a:ext cx="886781" cy="207749"/>
          </a:xfrm>
          <a:prstGeom prst="rect">
            <a:avLst/>
          </a:prstGeom>
          <a:noFill/>
        </p:spPr>
        <p:txBody>
          <a:bodyPr wrap="none" rtlCol="0">
            <a:spAutoFit/>
          </a:bodyPr>
          <a:lstStyle/>
          <a:p>
            <a:r>
              <a:rPr lang="en-US" sz="750" dirty="0">
                <a:latin typeface="Arial" panose="020B0604020202020204" pitchFamily="34" charset="0"/>
                <a:cs typeface="Arial" panose="020B0604020202020204" pitchFamily="34" charset="0"/>
              </a:rPr>
              <a:t>Core Extensions</a:t>
            </a:r>
          </a:p>
        </p:txBody>
      </p:sp>
      <p:cxnSp>
        <p:nvCxnSpPr>
          <p:cNvPr id="67" name="Straight Arrow Connector 66">
            <a:extLst>
              <a:ext uri="{FF2B5EF4-FFF2-40B4-BE49-F238E27FC236}">
                <a16:creationId xmlns:a16="http://schemas.microsoft.com/office/drawing/2014/main" id="{14C9C9C0-A1B2-754A-8AC7-11549460EE6B}"/>
              </a:ext>
            </a:extLst>
          </p:cNvPr>
          <p:cNvCxnSpPr>
            <a:cxnSpLocks/>
          </p:cNvCxnSpPr>
          <p:nvPr/>
        </p:nvCxnSpPr>
        <p:spPr>
          <a:xfrm>
            <a:off x="1326702" y="3179832"/>
            <a:ext cx="5477" cy="2662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EA7A4A73-0660-F348-A403-92BF9AF64AE2}"/>
              </a:ext>
            </a:extLst>
          </p:cNvPr>
          <p:cNvSpPr txBox="1"/>
          <p:nvPr/>
        </p:nvSpPr>
        <p:spPr>
          <a:xfrm>
            <a:off x="2184262" y="4663624"/>
            <a:ext cx="1086434" cy="253916"/>
          </a:xfrm>
          <a:prstGeom prst="rect">
            <a:avLst/>
          </a:prstGeom>
          <a:solidFill>
            <a:schemeClr val="tx1"/>
          </a:solid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/S ZWESISTC</a:t>
            </a:r>
          </a:p>
        </p:txBody>
      </p:sp>
      <p:sp>
        <p:nvSpPr>
          <p:cNvPr id="151" name="TextBox 150">
            <a:extLst>
              <a:ext uri="{FF2B5EF4-FFF2-40B4-BE49-F238E27FC236}">
                <a16:creationId xmlns:a16="http://schemas.microsoft.com/office/drawing/2014/main" id="{9EBFC8B3-1FFB-6249-8C02-67166F302C23}"/>
              </a:ext>
            </a:extLst>
          </p:cNvPr>
          <p:cNvSpPr txBox="1"/>
          <p:nvPr/>
        </p:nvSpPr>
        <p:spPr>
          <a:xfrm>
            <a:off x="2198937" y="3515088"/>
            <a:ext cx="1095172" cy="253916"/>
          </a:xfrm>
          <a:prstGeom prst="rect">
            <a:avLst/>
          </a:prstGeom>
          <a:solidFill>
            <a:schemeClr val="tx1"/>
          </a:solidFill>
        </p:spPr>
        <p:txBody>
          <a:bodyPr wrap="non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/S ZWESVSTC</a:t>
            </a:r>
          </a:p>
        </p:txBody>
      </p:sp>
      <p:cxnSp>
        <p:nvCxnSpPr>
          <p:cNvPr id="1208" name="Straight Connector 1207">
            <a:extLst>
              <a:ext uri="{FF2B5EF4-FFF2-40B4-BE49-F238E27FC236}">
                <a16:creationId xmlns:a16="http://schemas.microsoft.com/office/drawing/2014/main" id="{9DEFCEED-FF38-6441-93B4-64CD5178FF46}"/>
              </a:ext>
            </a:extLst>
          </p:cNvPr>
          <p:cNvCxnSpPr>
            <a:cxnSpLocks/>
          </p:cNvCxnSpPr>
          <p:nvPr/>
        </p:nvCxnSpPr>
        <p:spPr>
          <a:xfrm>
            <a:off x="5809541" y="406429"/>
            <a:ext cx="0" cy="6648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E958CF02-D7F2-524F-9C43-0091770F3EAB}"/>
              </a:ext>
            </a:extLst>
          </p:cNvPr>
          <p:cNvSpPr/>
          <p:nvPr/>
        </p:nvSpPr>
        <p:spPr>
          <a:xfrm>
            <a:off x="7512107" y="4085710"/>
            <a:ext cx="406264" cy="349256"/>
          </a:xfrm>
          <a:prstGeom prst="rect">
            <a:avLst/>
          </a:prstGeom>
          <a:pattFill prst="pct5">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CICS CMCI</a:t>
            </a:r>
          </a:p>
        </p:txBody>
      </p:sp>
      <p:cxnSp>
        <p:nvCxnSpPr>
          <p:cNvPr id="109" name="Straight Arrow Connector 108">
            <a:extLst>
              <a:ext uri="{FF2B5EF4-FFF2-40B4-BE49-F238E27FC236}">
                <a16:creationId xmlns:a16="http://schemas.microsoft.com/office/drawing/2014/main" id="{51D5112B-37DA-7849-B4D4-C47A036D7097}"/>
              </a:ext>
            </a:extLst>
          </p:cNvPr>
          <p:cNvCxnSpPr>
            <a:cxnSpLocks/>
          </p:cNvCxnSpPr>
          <p:nvPr/>
        </p:nvCxnSpPr>
        <p:spPr>
          <a:xfrm>
            <a:off x="7204867" y="4458733"/>
            <a:ext cx="0" cy="1728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4E4D710-81E8-B54C-A5BC-698A58D4C5BE}"/>
              </a:ext>
            </a:extLst>
          </p:cNvPr>
          <p:cNvSpPr/>
          <p:nvPr/>
        </p:nvSpPr>
        <p:spPr>
          <a:xfrm>
            <a:off x="8468221" y="737983"/>
            <a:ext cx="403883" cy="202790"/>
          </a:xfrm>
          <a:prstGeom prst="rect">
            <a:avLst/>
          </a:prstGeom>
          <a:solidFill>
            <a:srgbClr val="00B19E"/>
          </a:solidFill>
          <a:ln>
            <a:solidFill>
              <a:srgbClr val="2070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latin typeface="Arial" panose="020B0604020202020204" pitchFamily="34" charset="0"/>
                <a:ea typeface="Menlo" charset="0"/>
                <a:cs typeface="Arial" panose="020B0604020202020204" pitchFamily="34" charset="0"/>
              </a:rPr>
              <a:t>MQ</a:t>
            </a:r>
          </a:p>
        </p:txBody>
      </p:sp>
      <p:sp>
        <p:nvSpPr>
          <p:cNvPr id="120" name="Rectangle 119">
            <a:extLst>
              <a:ext uri="{FF2B5EF4-FFF2-40B4-BE49-F238E27FC236}">
                <a16:creationId xmlns:a16="http://schemas.microsoft.com/office/drawing/2014/main" id="{D14F4F09-5482-C047-9879-AC4E5FA6F59A}"/>
              </a:ext>
            </a:extLst>
          </p:cNvPr>
          <p:cNvSpPr/>
          <p:nvPr/>
        </p:nvSpPr>
        <p:spPr>
          <a:xfrm>
            <a:off x="8464728" y="4077952"/>
            <a:ext cx="508861" cy="357205"/>
          </a:xfrm>
          <a:prstGeom prst="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MQ Console</a:t>
            </a:r>
          </a:p>
        </p:txBody>
      </p:sp>
      <p:sp>
        <p:nvSpPr>
          <p:cNvPr id="122" name="TextBox 121">
            <a:extLst>
              <a:ext uri="{FF2B5EF4-FFF2-40B4-BE49-F238E27FC236}">
                <a16:creationId xmlns:a16="http://schemas.microsoft.com/office/drawing/2014/main" id="{7044D4EE-C0E9-514C-9611-A07D49E58FF4}"/>
              </a:ext>
            </a:extLst>
          </p:cNvPr>
          <p:cNvSpPr txBox="1"/>
          <p:nvPr/>
        </p:nvSpPr>
        <p:spPr>
          <a:xfrm>
            <a:off x="5414504" y="33185"/>
            <a:ext cx="580608" cy="346249"/>
          </a:xfrm>
          <a:prstGeom prst="rect">
            <a:avLst/>
          </a:prstGeom>
          <a:noFill/>
        </p:spPr>
        <p:txBody>
          <a:bodyPr wrap="none" rtlCol="0">
            <a:spAutoFit/>
          </a:bodyPr>
          <a:lstStyle/>
          <a:p>
            <a:r>
              <a:rPr lang="en-US" sz="825" dirty="0" err="1">
                <a:latin typeface="Arial" panose="020B0604020202020204" pitchFamily="34" charset="0"/>
                <a:cs typeface="Arial" panose="020B0604020202020204" pitchFamily="34" charset="0"/>
              </a:rPr>
              <a:t>Zowe</a:t>
            </a:r>
            <a:endParaRPr lang="en-US" sz="825" dirty="0">
              <a:latin typeface="Arial" panose="020B0604020202020204" pitchFamily="34" charset="0"/>
              <a:cs typeface="Arial" panose="020B0604020202020204" pitchFamily="34" charset="0"/>
            </a:endParaRPr>
          </a:p>
          <a:p>
            <a:r>
              <a:rPr lang="en-US" sz="825" dirty="0">
                <a:latin typeface="Arial" panose="020B0604020202020204" pitchFamily="34" charset="0"/>
                <a:cs typeface="Arial" panose="020B0604020202020204" pitchFamily="34" charset="0"/>
              </a:rPr>
              <a:t>Explorer</a:t>
            </a:r>
          </a:p>
        </p:txBody>
      </p:sp>
      <p:sp>
        <p:nvSpPr>
          <p:cNvPr id="124" name="Rectangle 123">
            <a:extLst>
              <a:ext uri="{FF2B5EF4-FFF2-40B4-BE49-F238E27FC236}">
                <a16:creationId xmlns:a16="http://schemas.microsoft.com/office/drawing/2014/main" id="{2F894607-0364-CE4A-9484-FF2048EBBB02}"/>
              </a:ext>
            </a:extLst>
          </p:cNvPr>
          <p:cNvSpPr/>
          <p:nvPr/>
        </p:nvSpPr>
        <p:spPr>
          <a:xfrm rot="5400000">
            <a:off x="6898957" y="321670"/>
            <a:ext cx="449885" cy="3496406"/>
          </a:xfrm>
          <a:prstGeom prst="rect">
            <a:avLst/>
          </a:prstGeom>
          <a:solidFill>
            <a:schemeClr val="accent4">
              <a:lumMod val="60000"/>
              <a:lumOff val="40000"/>
              <a:alpha val="2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9" name="Straight Arrow Connector 88">
            <a:extLst>
              <a:ext uri="{FF2B5EF4-FFF2-40B4-BE49-F238E27FC236}">
                <a16:creationId xmlns:a16="http://schemas.microsoft.com/office/drawing/2014/main" id="{3C6B5AD8-4D55-CC45-B07C-E9F3CF05C3FF}"/>
              </a:ext>
            </a:extLst>
          </p:cNvPr>
          <p:cNvCxnSpPr>
            <a:cxnSpLocks/>
          </p:cNvCxnSpPr>
          <p:nvPr/>
        </p:nvCxnSpPr>
        <p:spPr>
          <a:xfrm>
            <a:off x="7171375" y="958498"/>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61BFE1-0158-274C-AE10-9E9FC9AC283F}"/>
              </a:ext>
            </a:extLst>
          </p:cNvPr>
          <p:cNvCxnSpPr>
            <a:cxnSpLocks/>
          </p:cNvCxnSpPr>
          <p:nvPr/>
        </p:nvCxnSpPr>
        <p:spPr>
          <a:xfrm>
            <a:off x="7695512" y="958498"/>
            <a:ext cx="27635"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FB54455B-F561-204A-AC10-2892A7C9C45D}"/>
              </a:ext>
            </a:extLst>
          </p:cNvPr>
          <p:cNvCxnSpPr>
            <a:cxnSpLocks/>
          </p:cNvCxnSpPr>
          <p:nvPr/>
        </p:nvCxnSpPr>
        <p:spPr>
          <a:xfrm>
            <a:off x="8196654" y="956689"/>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113AD8D-B983-1040-B2A0-BA3AF06D0552}"/>
              </a:ext>
            </a:extLst>
          </p:cNvPr>
          <p:cNvCxnSpPr>
            <a:cxnSpLocks/>
          </p:cNvCxnSpPr>
          <p:nvPr/>
        </p:nvCxnSpPr>
        <p:spPr>
          <a:xfrm>
            <a:off x="8704445" y="958564"/>
            <a:ext cx="0" cy="3083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FF216FB2-1321-9844-A64C-723CDEBB778E}"/>
              </a:ext>
            </a:extLst>
          </p:cNvPr>
          <p:cNvSpPr/>
          <p:nvPr/>
        </p:nvSpPr>
        <p:spPr>
          <a:xfrm rot="5400000">
            <a:off x="592080" y="1896581"/>
            <a:ext cx="446909" cy="350904"/>
          </a:xfrm>
          <a:prstGeom prst="rect">
            <a:avLst/>
          </a:prstGeom>
          <a:solidFill>
            <a:schemeClr val="accent4">
              <a:lumMod val="60000"/>
              <a:lumOff val="40000"/>
              <a:alpha val="2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9" name="Straight Arrow Connector 118">
            <a:extLst>
              <a:ext uri="{FF2B5EF4-FFF2-40B4-BE49-F238E27FC236}">
                <a16:creationId xmlns:a16="http://schemas.microsoft.com/office/drawing/2014/main" id="{1F8E9A04-A8E5-9C44-8C46-7640590D4782}"/>
              </a:ext>
            </a:extLst>
          </p:cNvPr>
          <p:cNvCxnSpPr>
            <a:cxnSpLocks/>
          </p:cNvCxnSpPr>
          <p:nvPr/>
        </p:nvCxnSpPr>
        <p:spPr>
          <a:xfrm>
            <a:off x="705665" y="1304035"/>
            <a:ext cx="0" cy="11950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7AFC2FD-FEAC-2348-994A-B3A8B39CB18D}"/>
              </a:ext>
            </a:extLst>
          </p:cNvPr>
          <p:cNvCxnSpPr>
            <a:cxnSpLocks/>
            <a:stCxn id="128" idx="2"/>
          </p:cNvCxnSpPr>
          <p:nvPr/>
        </p:nvCxnSpPr>
        <p:spPr>
          <a:xfrm flipV="1">
            <a:off x="640083" y="2059497"/>
            <a:ext cx="8245603" cy="1253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9D4E75-79D8-974E-B4CD-A50062F6AD6D}"/>
              </a:ext>
            </a:extLst>
          </p:cNvPr>
          <p:cNvSpPr txBox="1"/>
          <p:nvPr/>
        </p:nvSpPr>
        <p:spPr>
          <a:xfrm>
            <a:off x="6634715" y="1889179"/>
            <a:ext cx="1672253"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(optional       needed for    SSO/MFA)</a:t>
            </a:r>
          </a:p>
        </p:txBody>
      </p:sp>
      <p:sp>
        <p:nvSpPr>
          <p:cNvPr id="137" name="Rectangle 136">
            <a:extLst>
              <a:ext uri="{FF2B5EF4-FFF2-40B4-BE49-F238E27FC236}">
                <a16:creationId xmlns:a16="http://schemas.microsoft.com/office/drawing/2014/main" id="{DB2FC6CD-D8D6-724F-BE72-55E84EF914B6}"/>
              </a:ext>
            </a:extLst>
          </p:cNvPr>
          <p:cNvSpPr/>
          <p:nvPr/>
        </p:nvSpPr>
        <p:spPr>
          <a:xfrm>
            <a:off x="2520535" y="2535213"/>
            <a:ext cx="576178" cy="277000"/>
          </a:xfrm>
          <a:prstGeom prst="rect">
            <a:avLst/>
          </a:prstGeom>
          <a:solidFill>
            <a:schemeClr val="accent4">
              <a:lumMod val="60000"/>
              <a:lumOff val="40000"/>
              <a:alpha val="97647"/>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API Discovery</a:t>
            </a:r>
          </a:p>
        </p:txBody>
      </p:sp>
      <p:sp>
        <p:nvSpPr>
          <p:cNvPr id="138" name="Rectangle 137">
            <a:extLst>
              <a:ext uri="{FF2B5EF4-FFF2-40B4-BE49-F238E27FC236}">
                <a16:creationId xmlns:a16="http://schemas.microsoft.com/office/drawing/2014/main" id="{3393705B-5787-6447-9F08-340A717D7704}"/>
              </a:ext>
            </a:extLst>
          </p:cNvPr>
          <p:cNvSpPr/>
          <p:nvPr/>
        </p:nvSpPr>
        <p:spPr>
          <a:xfrm>
            <a:off x="691688" y="2902320"/>
            <a:ext cx="434717" cy="25871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Arial" panose="020B0604020202020204" pitchFamily="34" charset="0"/>
                <a:ea typeface="Menlo" panose="020B0609030804020204" pitchFamily="49" charset="0"/>
                <a:cs typeface="Arial" panose="020B0604020202020204" pitchFamily="34" charset="0"/>
              </a:rPr>
              <a:t>VT Terminal</a:t>
            </a:r>
          </a:p>
        </p:txBody>
      </p:sp>
      <p:sp>
        <p:nvSpPr>
          <p:cNvPr id="139" name="TextBox 138">
            <a:extLst>
              <a:ext uri="{FF2B5EF4-FFF2-40B4-BE49-F238E27FC236}">
                <a16:creationId xmlns:a16="http://schemas.microsoft.com/office/drawing/2014/main" id="{1A577E84-65E5-0A43-AFE2-35C4D24B34CC}"/>
              </a:ext>
            </a:extLst>
          </p:cNvPr>
          <p:cNvSpPr txBox="1"/>
          <p:nvPr/>
        </p:nvSpPr>
        <p:spPr>
          <a:xfrm>
            <a:off x="3154916" y="1875571"/>
            <a:ext cx="707245"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API Gateway</a:t>
            </a:r>
          </a:p>
        </p:txBody>
      </p:sp>
      <p:sp>
        <p:nvSpPr>
          <p:cNvPr id="142" name="Rectangle 141">
            <a:extLst>
              <a:ext uri="{FF2B5EF4-FFF2-40B4-BE49-F238E27FC236}">
                <a16:creationId xmlns:a16="http://schemas.microsoft.com/office/drawing/2014/main" id="{E17F3A9C-A6B3-9F45-A0B2-B5E10E56C36B}"/>
              </a:ext>
            </a:extLst>
          </p:cNvPr>
          <p:cNvSpPr/>
          <p:nvPr/>
        </p:nvSpPr>
        <p:spPr>
          <a:xfrm>
            <a:off x="1185809" y="2691683"/>
            <a:ext cx="427343" cy="1631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solidFill>
                  <a:schemeClr val="tx1"/>
                </a:solidFill>
                <a:latin typeface="Arial" panose="020B0604020202020204" pitchFamily="34" charset="0"/>
                <a:ea typeface="Menlo" panose="020B0609030804020204" pitchFamily="49" charset="0"/>
                <a:cs typeface="Arial" panose="020B0604020202020204" pitchFamily="34" charset="0"/>
              </a:rPr>
              <a:t>Apps…</a:t>
            </a:r>
          </a:p>
        </p:txBody>
      </p:sp>
      <p:cxnSp>
        <p:nvCxnSpPr>
          <p:cNvPr id="145" name="Straight Arrow Connector 144">
            <a:extLst>
              <a:ext uri="{FF2B5EF4-FFF2-40B4-BE49-F238E27FC236}">
                <a16:creationId xmlns:a16="http://schemas.microsoft.com/office/drawing/2014/main" id="{78B8D34A-A4EF-C24F-BAB8-5866EDB0F1BE}"/>
              </a:ext>
            </a:extLst>
          </p:cNvPr>
          <p:cNvCxnSpPr>
            <a:cxnSpLocks/>
          </p:cNvCxnSpPr>
          <p:nvPr/>
        </p:nvCxnSpPr>
        <p:spPr>
          <a:xfrm flipH="1">
            <a:off x="210609" y="2767383"/>
            <a:ext cx="46539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FAD78958-39B3-E847-863C-325E88A9827D}"/>
              </a:ext>
            </a:extLst>
          </p:cNvPr>
          <p:cNvSpPr/>
          <p:nvPr/>
        </p:nvSpPr>
        <p:spPr>
          <a:xfrm rot="16200000">
            <a:off x="-102922" y="2498824"/>
            <a:ext cx="485835" cy="174189"/>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Telnet</a:t>
            </a:r>
          </a:p>
        </p:txBody>
      </p:sp>
      <p:sp>
        <p:nvSpPr>
          <p:cNvPr id="148" name="Rectangle 147">
            <a:extLst>
              <a:ext uri="{FF2B5EF4-FFF2-40B4-BE49-F238E27FC236}">
                <a16:creationId xmlns:a16="http://schemas.microsoft.com/office/drawing/2014/main" id="{CFCC39B9-A66F-274C-8766-AC1F4319BB48}"/>
              </a:ext>
            </a:extLst>
          </p:cNvPr>
          <p:cNvSpPr/>
          <p:nvPr/>
        </p:nvSpPr>
        <p:spPr>
          <a:xfrm rot="16200000">
            <a:off x="-38255" y="3043037"/>
            <a:ext cx="332056" cy="172388"/>
          </a:xfrm>
          <a:prstGeom prst="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ea typeface="Menlo" panose="020B0609030804020204" pitchFamily="49" charset="0"/>
                <a:cs typeface="Arial" panose="020B0604020202020204" pitchFamily="34" charset="0"/>
              </a:rPr>
              <a:t>SSH</a:t>
            </a:r>
          </a:p>
        </p:txBody>
      </p:sp>
      <p:cxnSp>
        <p:nvCxnSpPr>
          <p:cNvPr id="152" name="Straight Arrow Connector 151">
            <a:extLst>
              <a:ext uri="{FF2B5EF4-FFF2-40B4-BE49-F238E27FC236}">
                <a16:creationId xmlns:a16="http://schemas.microsoft.com/office/drawing/2014/main" id="{8B4E65BC-7F46-2A46-B1CB-3C61477301DB}"/>
              </a:ext>
            </a:extLst>
          </p:cNvPr>
          <p:cNvCxnSpPr>
            <a:cxnSpLocks/>
          </p:cNvCxnSpPr>
          <p:nvPr/>
        </p:nvCxnSpPr>
        <p:spPr>
          <a:xfrm flipH="1">
            <a:off x="213360" y="3084299"/>
            <a:ext cx="3920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591933A4-9DBB-2244-B14A-D11B55D7526E}"/>
              </a:ext>
            </a:extLst>
          </p:cNvPr>
          <p:cNvSpPr txBox="1"/>
          <p:nvPr/>
        </p:nvSpPr>
        <p:spPr>
          <a:xfrm rot="16200000">
            <a:off x="148109" y="3101959"/>
            <a:ext cx="303288"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22</a:t>
            </a:r>
          </a:p>
        </p:txBody>
      </p:sp>
      <p:sp>
        <p:nvSpPr>
          <p:cNvPr id="158" name="TextBox 157">
            <a:extLst>
              <a:ext uri="{FF2B5EF4-FFF2-40B4-BE49-F238E27FC236}">
                <a16:creationId xmlns:a16="http://schemas.microsoft.com/office/drawing/2014/main" id="{DB5CFE37-047F-AA45-B74D-56CFF1858866}"/>
              </a:ext>
            </a:extLst>
          </p:cNvPr>
          <p:cNvSpPr txBox="1"/>
          <p:nvPr/>
        </p:nvSpPr>
        <p:spPr>
          <a:xfrm rot="16200000">
            <a:off x="161596" y="2529854"/>
            <a:ext cx="303288" cy="219291"/>
          </a:xfrm>
          <a:prstGeom prst="rect">
            <a:avLst/>
          </a:prstGeom>
          <a:noFill/>
        </p:spPr>
        <p:txBody>
          <a:bodyPr wrap="none" rtlCol="0">
            <a:spAutoFit/>
          </a:bodyPr>
          <a:lstStyle/>
          <a:p>
            <a:r>
              <a:rPr lang="en-US" sz="825" dirty="0">
                <a:latin typeface="Arial" panose="020B0604020202020204" pitchFamily="34" charset="0"/>
                <a:ea typeface="Menlo" panose="020B0609030804020204" pitchFamily="49" charset="0"/>
                <a:cs typeface="Arial" panose="020B0604020202020204" pitchFamily="34" charset="0"/>
              </a:rPr>
              <a:t>23</a:t>
            </a:r>
          </a:p>
        </p:txBody>
      </p:sp>
      <p:cxnSp>
        <p:nvCxnSpPr>
          <p:cNvPr id="157" name="Elbow Connector 156">
            <a:extLst>
              <a:ext uri="{FF2B5EF4-FFF2-40B4-BE49-F238E27FC236}">
                <a16:creationId xmlns:a16="http://schemas.microsoft.com/office/drawing/2014/main" id="{E047CDB2-79BF-1045-B58C-52A4B57E07BA}"/>
              </a:ext>
            </a:extLst>
          </p:cNvPr>
          <p:cNvCxnSpPr>
            <a:cxnSpLocks/>
            <a:stCxn id="61" idx="1"/>
          </p:cNvCxnSpPr>
          <p:nvPr/>
        </p:nvCxnSpPr>
        <p:spPr>
          <a:xfrm rot="10800000" flipV="1">
            <a:off x="227095" y="2842568"/>
            <a:ext cx="411242" cy="176034"/>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D7044A3-253D-A14C-A1A8-C730E2C88A92}"/>
              </a:ext>
            </a:extLst>
          </p:cNvPr>
          <p:cNvSpPr txBox="1"/>
          <p:nvPr/>
        </p:nvSpPr>
        <p:spPr>
          <a:xfrm>
            <a:off x="694625" y="2507197"/>
            <a:ext cx="412292" cy="199735"/>
          </a:xfrm>
          <a:prstGeom prst="rect">
            <a:avLst/>
          </a:prstGeom>
          <a:noFill/>
        </p:spPr>
        <p:txBody>
          <a:bodyPr wrap="none" rtlCol="0">
            <a:spAutoFit/>
          </a:bodyPr>
          <a:lstStyle/>
          <a:p>
            <a:r>
              <a:rPr lang="en-US" sz="698" dirty="0">
                <a:latin typeface="Arial" panose="020B0604020202020204" pitchFamily="34" charset="0"/>
                <a:cs typeface="Arial" panose="020B0604020202020204" pitchFamily="34" charset="0"/>
              </a:rPr>
              <a:t>ZLUX</a:t>
            </a:r>
          </a:p>
        </p:txBody>
      </p:sp>
      <p:sp>
        <p:nvSpPr>
          <p:cNvPr id="131" name="TextBox 130">
            <a:extLst>
              <a:ext uri="{FF2B5EF4-FFF2-40B4-BE49-F238E27FC236}">
                <a16:creationId xmlns:a16="http://schemas.microsoft.com/office/drawing/2014/main" id="{91CCDF08-B5C5-5549-A8D7-30660EADEC08}"/>
              </a:ext>
            </a:extLst>
          </p:cNvPr>
          <p:cNvSpPr txBox="1"/>
          <p:nvPr/>
        </p:nvSpPr>
        <p:spPr>
          <a:xfrm>
            <a:off x="3491820" y="4452281"/>
            <a:ext cx="470000" cy="253916"/>
          </a:xfrm>
          <a:prstGeom prst="rect">
            <a:avLst/>
          </a:prstGeom>
          <a:noFill/>
        </p:spPr>
        <p:txBody>
          <a:bodyPr wrap="none" rtlCol="0">
            <a:spAutoFit/>
          </a:bodyPr>
          <a:lstStyle/>
          <a:p>
            <a:r>
              <a:rPr lang="en-US" sz="1050" dirty="0">
                <a:solidFill>
                  <a:schemeClr val="accent4">
                    <a:lumMod val="75000"/>
                  </a:schemeClr>
                </a:solidFill>
                <a:latin typeface="Arial" panose="020B0604020202020204" pitchFamily="34" charset="0"/>
                <a:cs typeface="Arial" panose="020B0604020202020204" pitchFamily="34" charset="0"/>
              </a:rPr>
              <a:t>Java</a:t>
            </a:r>
          </a:p>
        </p:txBody>
      </p:sp>
      <p:sp>
        <p:nvSpPr>
          <p:cNvPr id="146" name="TextBox 145">
            <a:extLst>
              <a:ext uri="{FF2B5EF4-FFF2-40B4-BE49-F238E27FC236}">
                <a16:creationId xmlns:a16="http://schemas.microsoft.com/office/drawing/2014/main" id="{518F8221-BEA5-8642-B541-E261F133B78B}"/>
              </a:ext>
            </a:extLst>
          </p:cNvPr>
          <p:cNvSpPr txBox="1"/>
          <p:nvPr/>
        </p:nvSpPr>
        <p:spPr>
          <a:xfrm>
            <a:off x="3484956" y="4637426"/>
            <a:ext cx="643125" cy="253916"/>
          </a:xfrm>
          <a:prstGeom prst="rect">
            <a:avLst/>
          </a:prstGeom>
          <a:noFill/>
        </p:spPr>
        <p:txBody>
          <a:bodyPr wrap="none" rtlCol="0">
            <a:spAutoFit/>
          </a:bodyPr>
          <a:lstStyle/>
          <a:p>
            <a:r>
              <a:rPr lang="en-US" sz="1050" dirty="0">
                <a:solidFill>
                  <a:srgbClr val="00B19E"/>
                </a:solidFill>
                <a:latin typeface="Arial" panose="020B0604020202020204" pitchFamily="34" charset="0"/>
                <a:cs typeface="Arial" panose="020B0604020202020204" pitchFamily="34" charset="0"/>
              </a:rPr>
              <a:t>Node.js</a:t>
            </a:r>
          </a:p>
        </p:txBody>
      </p:sp>
      <p:sp>
        <p:nvSpPr>
          <p:cNvPr id="154" name="TextBox 153">
            <a:extLst>
              <a:ext uri="{FF2B5EF4-FFF2-40B4-BE49-F238E27FC236}">
                <a16:creationId xmlns:a16="http://schemas.microsoft.com/office/drawing/2014/main" id="{A9F02D7E-9694-6247-BCCA-F0034D843606}"/>
              </a:ext>
            </a:extLst>
          </p:cNvPr>
          <p:cNvSpPr txBox="1"/>
          <p:nvPr/>
        </p:nvSpPr>
        <p:spPr>
          <a:xfrm>
            <a:off x="3484956" y="4816433"/>
            <a:ext cx="857927" cy="253916"/>
          </a:xfrm>
          <a:prstGeom prst="rect">
            <a:avLst/>
          </a:prstGeom>
          <a:noFill/>
        </p:spPr>
        <p:txBody>
          <a:bodyPr wrap="none" rtlCol="0">
            <a:spAutoFit/>
          </a:bodyPr>
          <a:lstStyle/>
          <a:p>
            <a:r>
              <a:rPr lang="en-US" sz="1050" dirty="0">
                <a:solidFill>
                  <a:srgbClr val="7030A0"/>
                </a:solidFill>
                <a:latin typeface="Arial" panose="020B0604020202020204" pitchFamily="34" charset="0"/>
                <a:cs typeface="Arial" panose="020B0604020202020204" pitchFamily="34" charset="0"/>
              </a:rPr>
              <a:t>metal C / C</a:t>
            </a:r>
          </a:p>
        </p:txBody>
      </p:sp>
      <p:pic>
        <p:nvPicPr>
          <p:cNvPr id="1026" name="Picture 2" descr="GitHub - docker-library/official-images: Primary source of truth for the  Docker &quot;Official Images&quot; program">
            <a:extLst>
              <a:ext uri="{FF2B5EF4-FFF2-40B4-BE49-F238E27FC236}">
                <a16:creationId xmlns:a16="http://schemas.microsoft.com/office/drawing/2014/main" id="{02242306-ADDA-D04A-BD82-992BE7FE17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3360" y="2721485"/>
            <a:ext cx="680110" cy="680110"/>
          </a:xfrm>
          <a:prstGeom prst="rect">
            <a:avLst/>
          </a:prstGeom>
          <a:noFill/>
          <a:ln w="635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512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612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7179B-6E8F-0446-ADA1-D9205D8904BD}"/>
              </a:ext>
            </a:extLst>
          </p:cNvPr>
          <p:cNvPicPr>
            <a:picLocks noChangeAspect="1"/>
          </p:cNvPicPr>
          <p:nvPr/>
        </p:nvPicPr>
        <p:blipFill>
          <a:blip r:embed="rId3"/>
          <a:stretch>
            <a:fillRect/>
          </a:stretch>
        </p:blipFill>
        <p:spPr>
          <a:xfrm>
            <a:off x="3305175" y="1324463"/>
            <a:ext cx="5519401" cy="3523607"/>
          </a:xfrm>
          <a:prstGeom prst="rect">
            <a:avLst/>
          </a:prstGeom>
        </p:spPr>
      </p:pic>
      <p:pic>
        <p:nvPicPr>
          <p:cNvPr id="13" name="Picture 12">
            <a:extLst>
              <a:ext uri="{FF2B5EF4-FFF2-40B4-BE49-F238E27FC236}">
                <a16:creationId xmlns:a16="http://schemas.microsoft.com/office/drawing/2014/main" id="{60D2F156-A227-8E42-B385-3D0793596FBF}"/>
              </a:ext>
            </a:extLst>
          </p:cNvPr>
          <p:cNvPicPr>
            <a:picLocks noChangeAspect="1"/>
          </p:cNvPicPr>
          <p:nvPr/>
        </p:nvPicPr>
        <p:blipFill>
          <a:blip r:embed="rId4"/>
          <a:stretch>
            <a:fillRect/>
          </a:stretch>
        </p:blipFill>
        <p:spPr>
          <a:xfrm>
            <a:off x="475604" y="142876"/>
            <a:ext cx="4333759" cy="1029567"/>
          </a:xfrm>
          <a:prstGeom prst="rect">
            <a:avLst/>
          </a:prstGeom>
        </p:spPr>
      </p:pic>
      <p:pic>
        <p:nvPicPr>
          <p:cNvPr id="14" name="Picture 13">
            <a:extLst>
              <a:ext uri="{FF2B5EF4-FFF2-40B4-BE49-F238E27FC236}">
                <a16:creationId xmlns:a16="http://schemas.microsoft.com/office/drawing/2014/main" id="{3F741C49-173F-8E4B-A8D3-2020A476EA91}"/>
              </a:ext>
            </a:extLst>
          </p:cNvPr>
          <p:cNvPicPr>
            <a:picLocks noChangeAspect="1"/>
          </p:cNvPicPr>
          <p:nvPr/>
        </p:nvPicPr>
        <p:blipFill>
          <a:blip r:embed="rId5"/>
          <a:stretch>
            <a:fillRect/>
          </a:stretch>
        </p:blipFill>
        <p:spPr>
          <a:xfrm>
            <a:off x="475604" y="1419735"/>
            <a:ext cx="2242375" cy="1220220"/>
          </a:xfrm>
          <a:prstGeom prst="rect">
            <a:avLst/>
          </a:prstGeom>
        </p:spPr>
      </p:pic>
    </p:spTree>
    <p:extLst>
      <p:ext uri="{BB962C8B-B14F-4D97-AF65-F5344CB8AC3E}">
        <p14:creationId xmlns:p14="http://schemas.microsoft.com/office/powerpoint/2010/main" val="2187005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4BFDE-D209-4F42-AC7B-2D6AC13FEFEF}"/>
              </a:ext>
            </a:extLst>
          </p:cNvPr>
          <p:cNvSpPr txBox="1">
            <a:spLocks/>
          </p:cNvSpPr>
          <p:nvPr/>
        </p:nvSpPr>
        <p:spPr>
          <a:xfrm>
            <a:off x="-469248" y="11494"/>
            <a:ext cx="10098685" cy="1135336"/>
          </a:xfrm>
          <a:prstGeom prst="rect">
            <a:avLst/>
          </a:prstGeom>
        </p:spPr>
        <p:txBody>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algn="ctr"/>
            <a:r>
              <a:rPr lang="en-US" sz="4000" dirty="0">
                <a:latin typeface="+mn-lt"/>
                <a:ea typeface="Menlo" panose="020B0609030804020204" pitchFamily="49" charset="0"/>
                <a:cs typeface="Menlo" panose="020B0609030804020204" pitchFamily="49" charset="0"/>
              </a:rPr>
              <a:t>Command Line Interface</a:t>
            </a:r>
          </a:p>
        </p:txBody>
      </p:sp>
      <p:pic>
        <p:nvPicPr>
          <p:cNvPr id="2" name="Picture 1">
            <a:extLst>
              <a:ext uri="{FF2B5EF4-FFF2-40B4-BE49-F238E27FC236}">
                <a16:creationId xmlns:a16="http://schemas.microsoft.com/office/drawing/2014/main" id="{34A73FA2-B4EA-9941-A336-20D221A36605}"/>
              </a:ext>
            </a:extLst>
          </p:cNvPr>
          <p:cNvPicPr>
            <a:picLocks noChangeAspect="1"/>
          </p:cNvPicPr>
          <p:nvPr/>
        </p:nvPicPr>
        <p:blipFill>
          <a:blip r:embed="rId3"/>
          <a:stretch>
            <a:fillRect/>
          </a:stretch>
        </p:blipFill>
        <p:spPr>
          <a:xfrm>
            <a:off x="824163" y="786284"/>
            <a:ext cx="7495674" cy="4189311"/>
          </a:xfrm>
          <a:prstGeom prst="rect">
            <a:avLst/>
          </a:prstGeom>
        </p:spPr>
      </p:pic>
      <p:sp>
        <p:nvSpPr>
          <p:cNvPr id="6" name="Rectangle 5">
            <a:extLst>
              <a:ext uri="{FF2B5EF4-FFF2-40B4-BE49-F238E27FC236}">
                <a16:creationId xmlns:a16="http://schemas.microsoft.com/office/drawing/2014/main" id="{DF926FA7-111D-FF49-A16B-C4EABD642F83}"/>
              </a:ext>
            </a:extLst>
          </p:cNvPr>
          <p:cNvSpPr/>
          <p:nvPr/>
        </p:nvSpPr>
        <p:spPr>
          <a:xfrm>
            <a:off x="1031871" y="2923674"/>
            <a:ext cx="7149603" cy="1540042"/>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803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FB0F3A-8BB5-1C4B-836C-8C6737E2F0B9}"/>
              </a:ext>
            </a:extLst>
          </p:cNvPr>
          <p:cNvSpPr/>
          <p:nvPr/>
        </p:nvSpPr>
        <p:spPr>
          <a:xfrm>
            <a:off x="57824" y="1145136"/>
            <a:ext cx="8965860" cy="384796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F8E8C0-0AA5-F04F-9AFF-AB231BC25DCA}"/>
              </a:ext>
            </a:extLst>
          </p:cNvPr>
          <p:cNvPicPr>
            <a:picLocks noChangeAspect="1"/>
          </p:cNvPicPr>
          <p:nvPr/>
        </p:nvPicPr>
        <p:blipFill>
          <a:blip r:embed="rId3"/>
          <a:stretch>
            <a:fillRect/>
          </a:stretch>
        </p:blipFill>
        <p:spPr>
          <a:xfrm>
            <a:off x="958606" y="289321"/>
            <a:ext cx="7387577" cy="722629"/>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ADE74770-41B0-404A-BD17-FB2A1055095C}"/>
              </a:ext>
            </a:extLst>
          </p:cNvPr>
          <p:cNvSpPr/>
          <p:nvPr/>
        </p:nvSpPr>
        <p:spPr>
          <a:xfrm>
            <a:off x="922511" y="270106"/>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9B66B9-FA54-A248-AA74-D68EDDECA1FD}"/>
              </a:ext>
            </a:extLst>
          </p:cNvPr>
          <p:cNvPicPr>
            <a:picLocks noChangeAspect="1"/>
          </p:cNvPicPr>
          <p:nvPr/>
        </p:nvPicPr>
        <p:blipFill>
          <a:blip r:embed="rId4"/>
          <a:stretch>
            <a:fillRect/>
          </a:stretch>
        </p:blipFill>
        <p:spPr>
          <a:xfrm>
            <a:off x="315196" y="1229225"/>
            <a:ext cx="4167329" cy="3657769"/>
          </a:xfrm>
          <a:prstGeom prst="rect">
            <a:avLst/>
          </a:prstGeom>
        </p:spPr>
      </p:pic>
      <p:pic>
        <p:nvPicPr>
          <p:cNvPr id="11" name="Picture 10">
            <a:extLst>
              <a:ext uri="{FF2B5EF4-FFF2-40B4-BE49-F238E27FC236}">
                <a16:creationId xmlns:a16="http://schemas.microsoft.com/office/drawing/2014/main" id="{832615B1-2D9D-C04C-8208-A5EA90FC053E}"/>
              </a:ext>
            </a:extLst>
          </p:cNvPr>
          <p:cNvPicPr>
            <a:picLocks noChangeAspect="1"/>
          </p:cNvPicPr>
          <p:nvPr/>
        </p:nvPicPr>
        <p:blipFill>
          <a:blip r:embed="rId5"/>
          <a:stretch>
            <a:fillRect/>
          </a:stretch>
        </p:blipFill>
        <p:spPr>
          <a:xfrm>
            <a:off x="4724400" y="1229226"/>
            <a:ext cx="4023932" cy="3657769"/>
          </a:xfrm>
          <a:prstGeom prst="rect">
            <a:avLst/>
          </a:prstGeom>
        </p:spPr>
      </p:pic>
    </p:spTree>
    <p:extLst>
      <p:ext uri="{BB962C8B-B14F-4D97-AF65-F5344CB8AC3E}">
        <p14:creationId xmlns:p14="http://schemas.microsoft.com/office/powerpoint/2010/main" val="2303456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A34473-8A03-D040-AF8C-B68F4B994EA3}"/>
              </a:ext>
            </a:extLst>
          </p:cNvPr>
          <p:cNvPicPr>
            <a:picLocks noChangeAspect="1"/>
          </p:cNvPicPr>
          <p:nvPr/>
        </p:nvPicPr>
        <p:blipFill>
          <a:blip r:embed="rId2"/>
          <a:stretch>
            <a:fillRect/>
          </a:stretch>
        </p:blipFill>
        <p:spPr>
          <a:xfrm>
            <a:off x="192024" y="955122"/>
            <a:ext cx="2532888" cy="850791"/>
          </a:xfrm>
          <a:prstGeom prst="rect">
            <a:avLst/>
          </a:prstGeom>
        </p:spPr>
      </p:pic>
      <p:pic>
        <p:nvPicPr>
          <p:cNvPr id="5" name="Picture 4">
            <a:extLst>
              <a:ext uri="{FF2B5EF4-FFF2-40B4-BE49-F238E27FC236}">
                <a16:creationId xmlns:a16="http://schemas.microsoft.com/office/drawing/2014/main" id="{6A6ADB09-92B1-8541-AABD-BB43482593A8}"/>
              </a:ext>
            </a:extLst>
          </p:cNvPr>
          <p:cNvPicPr>
            <a:picLocks noChangeAspect="1"/>
          </p:cNvPicPr>
          <p:nvPr/>
        </p:nvPicPr>
        <p:blipFill>
          <a:blip r:embed="rId3"/>
          <a:stretch>
            <a:fillRect/>
          </a:stretch>
        </p:blipFill>
        <p:spPr>
          <a:xfrm>
            <a:off x="192024" y="3376019"/>
            <a:ext cx="2752344" cy="1277142"/>
          </a:xfrm>
          <a:prstGeom prst="rect">
            <a:avLst/>
          </a:prstGeom>
        </p:spPr>
      </p:pic>
      <p:pic>
        <p:nvPicPr>
          <p:cNvPr id="6" name="Picture 5">
            <a:extLst>
              <a:ext uri="{FF2B5EF4-FFF2-40B4-BE49-F238E27FC236}">
                <a16:creationId xmlns:a16="http://schemas.microsoft.com/office/drawing/2014/main" id="{0CC77D48-9603-6449-A3A6-4BD27F3F60C7}"/>
              </a:ext>
            </a:extLst>
          </p:cNvPr>
          <p:cNvPicPr>
            <a:picLocks noChangeAspect="1"/>
          </p:cNvPicPr>
          <p:nvPr/>
        </p:nvPicPr>
        <p:blipFill>
          <a:blip r:embed="rId4"/>
          <a:stretch>
            <a:fillRect/>
          </a:stretch>
        </p:blipFill>
        <p:spPr>
          <a:xfrm>
            <a:off x="192024" y="2013644"/>
            <a:ext cx="5584698" cy="1071810"/>
          </a:xfrm>
          <a:prstGeom prst="rect">
            <a:avLst/>
          </a:prstGeom>
        </p:spPr>
      </p:pic>
      <p:pic>
        <p:nvPicPr>
          <p:cNvPr id="10" name="Picture 9">
            <a:extLst>
              <a:ext uri="{FF2B5EF4-FFF2-40B4-BE49-F238E27FC236}">
                <a16:creationId xmlns:a16="http://schemas.microsoft.com/office/drawing/2014/main" id="{75027D54-4BA7-2540-A117-9E4F47949CCF}"/>
              </a:ext>
            </a:extLst>
          </p:cNvPr>
          <p:cNvPicPr>
            <a:picLocks noChangeAspect="1"/>
          </p:cNvPicPr>
          <p:nvPr/>
        </p:nvPicPr>
        <p:blipFill>
          <a:blip r:embed="rId5"/>
          <a:stretch>
            <a:fillRect/>
          </a:stretch>
        </p:blipFill>
        <p:spPr>
          <a:xfrm>
            <a:off x="1533644" y="1353968"/>
            <a:ext cx="916948" cy="353319"/>
          </a:xfrm>
          <a:prstGeom prst="rect">
            <a:avLst/>
          </a:prstGeom>
        </p:spPr>
      </p:pic>
      <p:pic>
        <p:nvPicPr>
          <p:cNvPr id="11" name="Picture 10">
            <a:extLst>
              <a:ext uri="{FF2B5EF4-FFF2-40B4-BE49-F238E27FC236}">
                <a16:creationId xmlns:a16="http://schemas.microsoft.com/office/drawing/2014/main" id="{E7C2D45B-353C-754F-8CE5-57D63E7E37F6}"/>
              </a:ext>
            </a:extLst>
          </p:cNvPr>
          <p:cNvPicPr>
            <a:picLocks noChangeAspect="1"/>
          </p:cNvPicPr>
          <p:nvPr/>
        </p:nvPicPr>
        <p:blipFill>
          <a:blip r:embed="rId6"/>
          <a:stretch>
            <a:fillRect/>
          </a:stretch>
        </p:blipFill>
        <p:spPr>
          <a:xfrm>
            <a:off x="3573018" y="187164"/>
            <a:ext cx="2203704" cy="1535915"/>
          </a:xfrm>
          <a:prstGeom prst="rect">
            <a:avLst/>
          </a:prstGeom>
        </p:spPr>
      </p:pic>
      <p:pic>
        <p:nvPicPr>
          <p:cNvPr id="12" name="Picture 11">
            <a:extLst>
              <a:ext uri="{FF2B5EF4-FFF2-40B4-BE49-F238E27FC236}">
                <a16:creationId xmlns:a16="http://schemas.microsoft.com/office/drawing/2014/main" id="{2D0AA134-80C7-7943-B4B7-5A35418718DF}"/>
              </a:ext>
            </a:extLst>
          </p:cNvPr>
          <p:cNvPicPr>
            <a:picLocks noChangeAspect="1"/>
          </p:cNvPicPr>
          <p:nvPr/>
        </p:nvPicPr>
        <p:blipFill>
          <a:blip r:embed="rId7"/>
          <a:stretch>
            <a:fillRect/>
          </a:stretch>
        </p:blipFill>
        <p:spPr>
          <a:xfrm>
            <a:off x="6372643" y="283200"/>
            <a:ext cx="2475425" cy="1424087"/>
          </a:xfrm>
          <a:prstGeom prst="rect">
            <a:avLst/>
          </a:prstGeom>
        </p:spPr>
      </p:pic>
      <p:pic>
        <p:nvPicPr>
          <p:cNvPr id="13" name="Picture 12">
            <a:extLst>
              <a:ext uri="{FF2B5EF4-FFF2-40B4-BE49-F238E27FC236}">
                <a16:creationId xmlns:a16="http://schemas.microsoft.com/office/drawing/2014/main" id="{BEA32667-3350-664A-9147-439FF9B82616}"/>
              </a:ext>
            </a:extLst>
          </p:cNvPr>
          <p:cNvPicPr>
            <a:picLocks noChangeAspect="1"/>
          </p:cNvPicPr>
          <p:nvPr/>
        </p:nvPicPr>
        <p:blipFill>
          <a:blip r:embed="rId8"/>
          <a:stretch>
            <a:fillRect/>
          </a:stretch>
        </p:blipFill>
        <p:spPr>
          <a:xfrm>
            <a:off x="3105150" y="3376019"/>
            <a:ext cx="3094484" cy="462024"/>
          </a:xfrm>
          <a:prstGeom prst="rect">
            <a:avLst/>
          </a:prstGeom>
        </p:spPr>
      </p:pic>
      <p:pic>
        <p:nvPicPr>
          <p:cNvPr id="14" name="Picture 13">
            <a:extLst>
              <a:ext uri="{FF2B5EF4-FFF2-40B4-BE49-F238E27FC236}">
                <a16:creationId xmlns:a16="http://schemas.microsoft.com/office/drawing/2014/main" id="{D2F48E34-F51B-5B4E-989F-56F1AE9DADC9}"/>
              </a:ext>
            </a:extLst>
          </p:cNvPr>
          <p:cNvPicPr>
            <a:picLocks noChangeAspect="1"/>
          </p:cNvPicPr>
          <p:nvPr/>
        </p:nvPicPr>
        <p:blipFill>
          <a:blip r:embed="rId9"/>
          <a:stretch>
            <a:fillRect/>
          </a:stretch>
        </p:blipFill>
        <p:spPr>
          <a:xfrm>
            <a:off x="6433015" y="2013643"/>
            <a:ext cx="2391801" cy="3108927"/>
          </a:xfrm>
          <a:prstGeom prst="rect">
            <a:avLst/>
          </a:prstGeom>
        </p:spPr>
      </p:pic>
      <p:pic>
        <p:nvPicPr>
          <p:cNvPr id="15" name="Picture 14">
            <a:extLst>
              <a:ext uri="{FF2B5EF4-FFF2-40B4-BE49-F238E27FC236}">
                <a16:creationId xmlns:a16="http://schemas.microsoft.com/office/drawing/2014/main" id="{46B1826D-D817-9644-BC78-2DDE88C7DE38}"/>
              </a:ext>
            </a:extLst>
          </p:cNvPr>
          <p:cNvPicPr>
            <a:picLocks noChangeAspect="1"/>
          </p:cNvPicPr>
          <p:nvPr/>
        </p:nvPicPr>
        <p:blipFill>
          <a:blip r:embed="rId10"/>
          <a:stretch>
            <a:fillRect/>
          </a:stretch>
        </p:blipFill>
        <p:spPr>
          <a:xfrm>
            <a:off x="3333750" y="4013289"/>
            <a:ext cx="1628775" cy="1013526"/>
          </a:xfrm>
          <a:prstGeom prst="rect">
            <a:avLst/>
          </a:prstGeom>
        </p:spPr>
      </p:pic>
    </p:spTree>
    <p:extLst>
      <p:ext uri="{BB962C8B-B14F-4D97-AF65-F5344CB8AC3E}">
        <p14:creationId xmlns:p14="http://schemas.microsoft.com/office/powerpoint/2010/main" val="1893520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153DF4-5723-0041-BC1F-64F5D1201991}"/>
              </a:ext>
            </a:extLst>
          </p:cNvPr>
          <p:cNvPicPr>
            <a:picLocks noChangeAspect="1"/>
          </p:cNvPicPr>
          <p:nvPr/>
        </p:nvPicPr>
        <p:blipFill>
          <a:blip r:embed="rId3"/>
          <a:stretch>
            <a:fillRect/>
          </a:stretch>
        </p:blipFill>
        <p:spPr>
          <a:xfrm>
            <a:off x="0" y="0"/>
            <a:ext cx="1845024" cy="1076960"/>
          </a:xfrm>
          <a:prstGeom prst="rect">
            <a:avLst/>
          </a:prstGeom>
        </p:spPr>
      </p:pic>
      <p:sp>
        <p:nvSpPr>
          <p:cNvPr id="6" name="AutoShape 4">
            <a:extLst>
              <a:ext uri="{FF2B5EF4-FFF2-40B4-BE49-F238E27FC236}">
                <a16:creationId xmlns:a16="http://schemas.microsoft.com/office/drawing/2014/main" id="{35D98C45-52A0-1A44-AA87-2FD963009D93}"/>
              </a:ext>
            </a:extLst>
          </p:cNvPr>
          <p:cNvSpPr>
            <a:spLocks noChangeAspect="1" noChangeArrowheads="1"/>
          </p:cNvSpPr>
          <p:nvPr/>
        </p:nvSpPr>
        <p:spPr bwMode="auto">
          <a:xfrm>
            <a:off x="4419600" y="10477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CD48D2FC-452C-7547-BA88-1AD7CF194257}"/>
              </a:ext>
            </a:extLst>
          </p:cNvPr>
          <p:cNvSpPr>
            <a:spLocks noChangeAspect="1" noChangeArrowheads="1"/>
          </p:cNvSpPr>
          <p:nvPr/>
        </p:nvSpPr>
        <p:spPr bwMode="auto">
          <a:xfrm>
            <a:off x="4572000" y="120015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a:extLst>
              <a:ext uri="{FF2B5EF4-FFF2-40B4-BE49-F238E27FC236}">
                <a16:creationId xmlns:a16="http://schemas.microsoft.com/office/drawing/2014/main" id="{910AE475-A05B-4742-87F3-CE44E1ED45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F0B514-FABA-584F-B568-4C1A9A45164C}"/>
              </a:ext>
            </a:extLst>
          </p:cNvPr>
          <p:cNvPicPr>
            <a:picLocks noChangeAspect="1"/>
          </p:cNvPicPr>
          <p:nvPr/>
        </p:nvPicPr>
        <p:blipFill>
          <a:blip r:embed="rId4"/>
          <a:stretch>
            <a:fillRect/>
          </a:stretch>
        </p:blipFill>
        <p:spPr>
          <a:xfrm>
            <a:off x="922511" y="294170"/>
            <a:ext cx="7423673" cy="693420"/>
          </a:xfrm>
          <a:prstGeom prst="rect">
            <a:avLst/>
          </a:prstGeom>
        </p:spPr>
      </p:pic>
      <p:sp>
        <p:nvSpPr>
          <p:cNvPr id="3" name="AutoShape 2">
            <a:extLst>
              <a:ext uri="{FF2B5EF4-FFF2-40B4-BE49-F238E27FC236}">
                <a16:creationId xmlns:a16="http://schemas.microsoft.com/office/drawing/2014/main" id="{D7BCC093-F79D-AB49-A08E-98B3C521E0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CA88B0D6-7BB4-6847-B81E-C6B50437D646}"/>
              </a:ext>
            </a:extLst>
          </p:cNvPr>
          <p:cNvSpPr txBox="1"/>
          <p:nvPr/>
        </p:nvSpPr>
        <p:spPr>
          <a:xfrm>
            <a:off x="543697" y="1999387"/>
            <a:ext cx="8056605" cy="1754326"/>
          </a:xfrm>
          <a:prstGeom prst="rect">
            <a:avLst/>
          </a:prstGeom>
          <a:noFill/>
        </p:spPr>
        <p:txBody>
          <a:bodyPr wrap="square" rtlCol="0">
            <a:spAutoFit/>
          </a:bodyPr>
          <a:lstStyle/>
          <a:p>
            <a:pPr algn="ctr"/>
            <a:r>
              <a:rPr lang="en-US" sz="3600" dirty="0">
                <a:solidFill>
                  <a:schemeClr val="bg1"/>
                </a:solidFill>
              </a:rPr>
              <a:t>We are building more than technology</a:t>
            </a:r>
          </a:p>
          <a:p>
            <a:pPr algn="ctr"/>
            <a:endParaRPr lang="en-US" sz="3600" dirty="0">
              <a:solidFill>
                <a:schemeClr val="bg1"/>
              </a:solidFill>
            </a:endParaRPr>
          </a:p>
          <a:p>
            <a:pPr algn="ctr"/>
            <a:r>
              <a:rPr lang="en-US" sz="3600" dirty="0">
                <a:solidFill>
                  <a:schemeClr val="bg1"/>
                </a:solidFill>
              </a:rPr>
              <a:t>We are building a community</a:t>
            </a:r>
          </a:p>
        </p:txBody>
      </p:sp>
      <p:sp>
        <p:nvSpPr>
          <p:cNvPr id="10" name="Rectangle 9">
            <a:extLst>
              <a:ext uri="{FF2B5EF4-FFF2-40B4-BE49-F238E27FC236}">
                <a16:creationId xmlns:a16="http://schemas.microsoft.com/office/drawing/2014/main" id="{ADE74770-41B0-404A-BD17-FB2A1055095C}"/>
              </a:ext>
            </a:extLst>
          </p:cNvPr>
          <p:cNvSpPr/>
          <p:nvPr/>
        </p:nvSpPr>
        <p:spPr>
          <a:xfrm>
            <a:off x="922511" y="294170"/>
            <a:ext cx="7423673" cy="722630"/>
          </a:xfrm>
          <a:prstGeom prst="rect">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42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900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A204BD-6CB4-AC4F-AC0E-9735B40533D4}"/>
              </a:ext>
            </a:extLst>
          </p:cNvPr>
          <p:cNvPicPr>
            <a:picLocks noChangeAspect="1"/>
          </p:cNvPicPr>
          <p:nvPr/>
        </p:nvPicPr>
        <p:blipFill>
          <a:blip r:embed="rId3"/>
          <a:stretch>
            <a:fillRect/>
          </a:stretch>
        </p:blipFill>
        <p:spPr>
          <a:xfrm>
            <a:off x="541931" y="1597020"/>
            <a:ext cx="8236309" cy="2614091"/>
          </a:xfrm>
          <a:prstGeom prst="rect">
            <a:avLst/>
          </a:prstGeom>
        </p:spPr>
      </p:pic>
      <p:pic>
        <p:nvPicPr>
          <p:cNvPr id="5" name="Picture 4">
            <a:extLst>
              <a:ext uri="{FF2B5EF4-FFF2-40B4-BE49-F238E27FC236}">
                <a16:creationId xmlns:a16="http://schemas.microsoft.com/office/drawing/2014/main" id="{859E5FD8-FCA0-244A-B0F9-A4C20A0FD424}"/>
              </a:ext>
            </a:extLst>
          </p:cNvPr>
          <p:cNvPicPr>
            <a:picLocks noChangeAspect="1"/>
          </p:cNvPicPr>
          <p:nvPr/>
        </p:nvPicPr>
        <p:blipFill>
          <a:blip r:embed="rId4"/>
          <a:stretch>
            <a:fillRect/>
          </a:stretch>
        </p:blipFill>
        <p:spPr>
          <a:xfrm>
            <a:off x="541931" y="893943"/>
            <a:ext cx="4711700" cy="419100"/>
          </a:xfrm>
          <a:prstGeom prst="rect">
            <a:avLst/>
          </a:prstGeom>
        </p:spPr>
      </p:pic>
    </p:spTree>
    <p:extLst>
      <p:ext uri="{BB962C8B-B14F-4D97-AF65-F5344CB8AC3E}">
        <p14:creationId xmlns:p14="http://schemas.microsoft.com/office/powerpoint/2010/main" val="3900802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BC5FE6-C60A-3E4C-8498-1F77583C2FA6}"/>
              </a:ext>
            </a:extLst>
          </p:cNvPr>
          <p:cNvPicPr>
            <a:picLocks noChangeAspect="1"/>
          </p:cNvPicPr>
          <p:nvPr/>
        </p:nvPicPr>
        <p:blipFill>
          <a:blip r:embed="rId2"/>
          <a:stretch>
            <a:fillRect/>
          </a:stretch>
        </p:blipFill>
        <p:spPr>
          <a:xfrm>
            <a:off x="681631" y="2359166"/>
            <a:ext cx="7797352" cy="1551161"/>
          </a:xfrm>
          <a:prstGeom prst="rect">
            <a:avLst/>
          </a:prstGeom>
        </p:spPr>
      </p:pic>
      <p:pic>
        <p:nvPicPr>
          <p:cNvPr id="5" name="Picture 4">
            <a:extLst>
              <a:ext uri="{FF2B5EF4-FFF2-40B4-BE49-F238E27FC236}">
                <a16:creationId xmlns:a16="http://schemas.microsoft.com/office/drawing/2014/main" id="{F7A7F540-E117-0046-826D-9BE2BDF2FDA5}"/>
              </a:ext>
            </a:extLst>
          </p:cNvPr>
          <p:cNvPicPr>
            <a:picLocks noChangeAspect="1"/>
          </p:cNvPicPr>
          <p:nvPr/>
        </p:nvPicPr>
        <p:blipFill>
          <a:blip r:embed="rId3"/>
          <a:stretch>
            <a:fillRect/>
          </a:stretch>
        </p:blipFill>
        <p:spPr>
          <a:xfrm>
            <a:off x="780142" y="1342257"/>
            <a:ext cx="7583716" cy="672193"/>
          </a:xfrm>
          <a:prstGeom prst="rect">
            <a:avLst/>
          </a:prstGeom>
        </p:spPr>
      </p:pic>
    </p:spTree>
    <p:extLst>
      <p:ext uri="{BB962C8B-B14F-4D97-AF65-F5344CB8AC3E}">
        <p14:creationId xmlns:p14="http://schemas.microsoft.com/office/powerpoint/2010/main" val="1509163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29181</TotalTime>
  <Words>3301</Words>
  <Application>Microsoft Macintosh PowerPoint</Application>
  <PresentationFormat>On-screen Show (16:9)</PresentationFormat>
  <Paragraphs>835</Paragraphs>
  <Slides>73</Slides>
  <Notes>61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Cohen</dc:creator>
  <cp:lastModifiedBy>Joe Winchester</cp:lastModifiedBy>
  <cp:revision>229</cp:revision>
  <dcterms:created xsi:type="dcterms:W3CDTF">2015-04-06T18:30:18Z</dcterms:created>
  <dcterms:modified xsi:type="dcterms:W3CDTF">2021-02-25T15:00:30Z</dcterms:modified>
</cp:coreProperties>
</file>